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76" r:id="rId3"/>
    <p:sldId id="289" r:id="rId4"/>
    <p:sldId id="365" r:id="rId5"/>
    <p:sldId id="344" r:id="rId6"/>
    <p:sldId id="345" r:id="rId7"/>
    <p:sldId id="346" r:id="rId8"/>
    <p:sldId id="348" r:id="rId9"/>
    <p:sldId id="347" r:id="rId10"/>
    <p:sldId id="366" r:id="rId11"/>
    <p:sldId id="349" r:id="rId12"/>
    <p:sldId id="367" r:id="rId13"/>
    <p:sldId id="350" r:id="rId14"/>
    <p:sldId id="368" r:id="rId15"/>
    <p:sldId id="351" r:id="rId16"/>
    <p:sldId id="369" r:id="rId17"/>
    <p:sldId id="352" r:id="rId18"/>
    <p:sldId id="371" r:id="rId19"/>
    <p:sldId id="353" r:id="rId20"/>
    <p:sldId id="370" r:id="rId21"/>
    <p:sldId id="372" r:id="rId22"/>
    <p:sldId id="359" r:id="rId23"/>
    <p:sldId id="373" r:id="rId24"/>
    <p:sldId id="374" r:id="rId25"/>
    <p:sldId id="360" r:id="rId26"/>
    <p:sldId id="362" r:id="rId27"/>
    <p:sldId id="376" r:id="rId28"/>
    <p:sldId id="375" r:id="rId29"/>
    <p:sldId id="363" r:id="rId30"/>
    <p:sldId id="364" r:id="rId31"/>
    <p:sldId id="385" r:id="rId32"/>
    <p:sldId id="354" r:id="rId33"/>
    <p:sldId id="377" r:id="rId34"/>
    <p:sldId id="384" r:id="rId35"/>
    <p:sldId id="378" r:id="rId36"/>
    <p:sldId id="357" r:id="rId37"/>
    <p:sldId id="382" r:id="rId38"/>
    <p:sldId id="383" r:id="rId39"/>
    <p:sldId id="358" r:id="rId40"/>
    <p:sldId id="285" r:id="rId41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o De Riggi" initials="MDR" lastIdx="1" clrIdx="0">
    <p:extLst>
      <p:ext uri="{19B8F6BF-5375-455C-9EA6-DF929625EA0E}">
        <p15:presenceInfo xmlns:p15="http://schemas.microsoft.com/office/powerpoint/2012/main" userId="6a79f74aeea02d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1E1"/>
    <a:srgbClr val="262626"/>
    <a:srgbClr val="BBE2FF"/>
    <a:srgbClr val="0000FE"/>
    <a:srgbClr val="EDF7F9"/>
    <a:srgbClr val="85C5D6"/>
    <a:srgbClr val="0E9AB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6357" autoAdjust="0"/>
  </p:normalViewPr>
  <p:slideViewPr>
    <p:cSldViewPr snapToGrid="0" showGuides="1">
      <p:cViewPr>
        <p:scale>
          <a:sx n="100" d="100"/>
          <a:sy n="100" d="100"/>
        </p:scale>
        <p:origin x="1014" y="396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190EFE-CCCB-4DCD-B1CF-8C3CB119D6FE}" type="datetime1">
              <a:rPr lang="it-IT" smtClean="0"/>
              <a:t>09/06/2021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AC070-77AE-44FC-B0C8-108B581F9765}" type="datetime1">
              <a:rPr lang="it-IT" noProof="0" smtClean="0"/>
              <a:pPr/>
              <a:t>09/06/2021</a:t>
            </a:fld>
            <a:endParaRPr lang="it-IT" noProof="0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7354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9875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4406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789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84113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8684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3487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0584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0456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6229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975797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96628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9845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52583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9814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129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2383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33360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341550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28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1881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4449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01596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73105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31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3572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32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53276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33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951466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34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00865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35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4189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36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06460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37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46758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38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19513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39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6402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70638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40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2240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4341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3759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7075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0118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953276-A596-464E-8131-16FDC4642D35}" type="datetime1">
              <a:rPr lang="it-IT" noProof="0" smtClean="0"/>
              <a:t>09/06/2021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F66E3F-D06F-47DA-A95C-C846DE23F8C0}" type="datetime1">
              <a:rPr lang="it-IT" noProof="0" smtClean="0"/>
              <a:t>09/06/2021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FE6513-E3C7-4048-AC2F-41B0D1F6D895}" type="datetime1">
              <a:rPr lang="it-IT" noProof="0" smtClean="0"/>
              <a:t>09/06/2021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A1E7DF-6F8F-47CE-8C70-53A994FBF180}" type="datetime1">
              <a:rPr lang="it-IT" noProof="0" smtClean="0"/>
              <a:t>09/06/2021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FB8710-ABAB-4285-AF31-02779743E1F4}" type="datetime1">
              <a:rPr lang="it-IT" noProof="0" smtClean="0"/>
              <a:t>09/06/2021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1FD3F1-0F70-4F3C-841E-3B4B1A9982AD}" type="datetime1">
              <a:rPr lang="it-IT" noProof="0" smtClean="0"/>
              <a:t>09/06/2021</a:t>
            </a:fld>
            <a:endParaRPr lang="it-IT" noProof="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95CD94-E959-4436-A899-6BFB5CD81E9E}" type="datetime1">
              <a:rPr lang="it-IT" noProof="0" smtClean="0"/>
              <a:t>09/06/2021</a:t>
            </a:fld>
            <a:endParaRPr lang="it-IT" noProof="0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7B0C7F-749B-466A-A38A-03B1C8A2F06C}" type="datetime1">
              <a:rPr lang="it-IT" noProof="0" smtClean="0"/>
              <a:t>09/06/2021</a:t>
            </a:fld>
            <a:endParaRPr lang="it-IT" noProof="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C309BE-2E90-45F2-A626-98CE1308C9C4}" type="datetime1">
              <a:rPr lang="it-IT" noProof="0" smtClean="0"/>
              <a:t>09/06/2021</a:t>
            </a:fld>
            <a:endParaRPr lang="it-IT" noProof="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D791A9-9A19-4C7D-9EDF-F6B9F670B73C}" type="datetime1">
              <a:rPr lang="it-IT" noProof="0" smtClean="0"/>
              <a:t>09/06/2021</a:t>
            </a:fld>
            <a:endParaRPr lang="it-IT" noProof="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87147A-BE07-4D89-850F-642EAF1AAEA9}" type="datetime1">
              <a:rPr lang="it-IT" noProof="0" smtClean="0"/>
              <a:t>09/06/2021</a:t>
            </a:fld>
            <a:endParaRPr lang="it-IT" noProof="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50AD8DE-E201-43F1-B9CB-48547493CA6A}" type="datetime1">
              <a:rPr lang="it-IT" noProof="0" smtClean="0"/>
              <a:t>09/06/2021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BDB37CDF-76C1-4F77-87D3-8A66D093C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74450">
            <a:off x="1170507" y="1441390"/>
            <a:ext cx="2562225" cy="215265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88FE00C-9DF5-4596-A41D-8F36E413B6C8}"/>
              </a:ext>
            </a:extLst>
          </p:cNvPr>
          <p:cNvSpPr/>
          <p:nvPr/>
        </p:nvSpPr>
        <p:spPr>
          <a:xfrm rot="680625">
            <a:off x="2130984" y="3024551"/>
            <a:ext cx="1498339" cy="801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565" y="2804791"/>
            <a:ext cx="7408869" cy="2215991"/>
          </a:xfrm>
        </p:spPr>
        <p:txBody>
          <a:bodyPr wrap="square" lIns="0" tIns="0" rIns="0" bIns="0" rtlCol="0" anchor="t">
            <a:spAutoFit/>
          </a:bodyPr>
          <a:lstStyle/>
          <a:p>
            <a:pPr rtl="0"/>
            <a:r>
              <a:rPr lang="it-IT" sz="8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Implementazione NoSQL in FLY</a:t>
            </a:r>
            <a:endParaRPr lang="it-IT" b="1" dirty="0">
              <a:solidFill>
                <a:schemeClr val="accent5">
                  <a:lumMod val="60000"/>
                  <a:lumOff val="4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2561AED-200A-4D5E-AD5D-3A49BF33D182}"/>
              </a:ext>
            </a:extLst>
          </p:cNvPr>
          <p:cNvSpPr/>
          <p:nvPr/>
        </p:nvSpPr>
        <p:spPr>
          <a:xfrm>
            <a:off x="1368743" y="1182414"/>
            <a:ext cx="151002" cy="168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ombo 11">
            <a:extLst>
              <a:ext uri="{FF2B5EF4-FFF2-40B4-BE49-F238E27FC236}">
                <a16:creationId xmlns:a16="http://schemas.microsoft.com/office/drawing/2014/main" id="{3A12BB42-4536-414A-8155-D1F9DF466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rgbClr val="BBE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3" name="Rombo 12">
            <a:extLst>
              <a:ext uri="{FF2B5EF4-FFF2-40B4-BE49-F238E27FC236}">
                <a16:creationId xmlns:a16="http://schemas.microsoft.com/office/drawing/2014/main" id="{EF99D119-AF32-4E4D-A76C-ED8F6F3C7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7029858-01F0-4F31-9D9B-6BBBF70010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20"/>
          <a:stretch/>
        </p:blipFill>
        <p:spPr>
          <a:xfrm>
            <a:off x="7337634" y="5756659"/>
            <a:ext cx="4695825" cy="93251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33CD596-7712-4BE9-8B94-D4010AE559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52"/>
          <a:stretch/>
        </p:blipFill>
        <p:spPr>
          <a:xfrm>
            <a:off x="9066708" y="2426026"/>
            <a:ext cx="2607364" cy="102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servizi offerti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dai Cloud provider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4702C9-3125-4377-9BC4-5760A8A23A6A}"/>
              </a:ext>
            </a:extLst>
          </p:cNvPr>
          <p:cNvSpPr txBox="1"/>
          <p:nvPr/>
        </p:nvSpPr>
        <p:spPr>
          <a:xfrm>
            <a:off x="618056" y="2590495"/>
            <a:ext cx="5314710" cy="238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Azure invece offre come servizio di supporto ai database NoSQL,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CosmosDB</a:t>
            </a:r>
            <a:r>
              <a:rPr lang="it-IT" sz="20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: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/>
                <a:ea typeface="Times New Roman" panose="02020603050405020304" pitchFamily="18" charset="0"/>
              </a:rPr>
              <a:t>a</a:t>
            </a:r>
            <a:r>
              <a:rPr lang="it-IT" sz="2000" b="1" i="0" dirty="0">
                <a:solidFill>
                  <a:srgbClr val="50B1E1"/>
                </a:solidFill>
                <a:effectLst/>
                <a:latin typeface="Montserrat SemiBold" panose="00000700000000000000"/>
              </a:rPr>
              <a:t> seconda dell'API </a:t>
            </a:r>
            <a:r>
              <a:rPr lang="it-IT" sz="2000" b="0" i="0" dirty="0">
                <a:solidFill>
                  <a:srgbClr val="262626"/>
                </a:solidFill>
                <a:effectLst/>
                <a:latin typeface="Montserrat SemiBold" panose="00000700000000000000"/>
              </a:rPr>
              <a:t>usata, un elemento Azure Cosmos DB può rappresentare un documento in una raccolta, una riga in una tabella oppure un nodo o un arco in un grafo. </a:t>
            </a:r>
            <a:b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</a:b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AE201FC-08A1-4201-9BF4-FC88CCCF0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758" y="3429000"/>
            <a:ext cx="4337109" cy="2276983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CBDCD1D7-6167-4A91-9029-C418F4D62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409295"/>
            <a:ext cx="3693079" cy="246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31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Implementazione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FLY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902E783-48B3-4B20-83B9-0922FDC8A47D}"/>
              </a:ext>
            </a:extLst>
          </p:cNvPr>
          <p:cNvSpPr txBox="1"/>
          <p:nvPr/>
        </p:nvSpPr>
        <p:spPr>
          <a:xfrm>
            <a:off x="1434519" y="1929413"/>
            <a:ext cx="5989738" cy="2053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Uno degli obiettivi principali di FLY è quello di mantenere una certa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consistenza nel linguaggio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 Per questo motivo, abbiamo cercato di creare un’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interazione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con i database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NoSQL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il quanto più possibile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simile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a quella con i database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SQL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, già presenti all’interno di FLY.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845224B8-4873-46E0-9D02-38505F8A3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9817" y="3062681"/>
            <a:ext cx="2927758" cy="292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5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Differenze</a:t>
            </a:r>
          </a:p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 SQL e NoSQL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902E783-48B3-4B20-83B9-0922FDC8A47D}"/>
              </a:ext>
            </a:extLst>
          </p:cNvPr>
          <p:cNvSpPr txBox="1"/>
          <p:nvPr/>
        </p:nvSpPr>
        <p:spPr>
          <a:xfrm>
            <a:off x="722240" y="1644187"/>
            <a:ext cx="6392409" cy="1702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Le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differenze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principali tra i database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NoSQL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e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SQL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sono: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Database diviso in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collezioni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Collezioni di dati con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strutture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interne diverse fra loro;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Operazione di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replace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sui dati.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F55E591-A3B4-49B2-9678-AB3CA2F75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903" y="2383316"/>
            <a:ext cx="4483073" cy="448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50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Stabilire la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connessione al DB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902E783-48B3-4B20-83B9-0922FDC8A47D}"/>
              </a:ext>
            </a:extLst>
          </p:cNvPr>
          <p:cNvSpPr txBox="1"/>
          <p:nvPr/>
        </p:nvSpPr>
        <p:spPr>
          <a:xfrm>
            <a:off x="3527669" y="2628113"/>
            <a:ext cx="7890687" cy="1065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All’interno di FLY, per permettere all’utente l’interazione con i database SQL, vi è un oggetto di tipo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sql 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con il quale l’utente può stabilire una connessione ad un database SQL. 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4FA121D-6C1A-463C-A0EE-1C4AF55155C8}"/>
              </a:ext>
            </a:extLst>
          </p:cNvPr>
          <p:cNvSpPr txBox="1"/>
          <p:nvPr/>
        </p:nvSpPr>
        <p:spPr>
          <a:xfrm>
            <a:off x="1962049" y="4306282"/>
            <a:ext cx="900612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var sql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sql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dbName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user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password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‘…’]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9381E1E6-0F08-4524-8815-8A88B41C9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511" y="1796657"/>
            <a:ext cx="2214694" cy="2214694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96837A9B-86C9-41C1-BBE1-C018636A0110}"/>
              </a:ext>
            </a:extLst>
          </p:cNvPr>
          <p:cNvSpPr/>
          <p:nvPr/>
        </p:nvSpPr>
        <p:spPr>
          <a:xfrm>
            <a:off x="2895598" y="4213960"/>
            <a:ext cx="7139032" cy="619021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9371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Stabilire la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connessione al DB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2C49860-3C63-40E9-BB73-9CBC5C587A4F}"/>
              </a:ext>
            </a:extLst>
          </p:cNvPr>
          <p:cNvSpPr txBox="1"/>
          <p:nvPr/>
        </p:nvSpPr>
        <p:spPr>
          <a:xfrm>
            <a:off x="949812" y="1783671"/>
            <a:ext cx="7758311" cy="1065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In modo analogo, è stato creato un oggetto di tipo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nosql</a:t>
            </a:r>
            <a:r>
              <a:rPr lang="it-IT" sz="2000" b="1" dirty="0">
                <a:solidFill>
                  <a:srgbClr val="262626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 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per permettere all’utente di stabile una connessione ad un database NoSQL, più nel particolare, ad una determinata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collezione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 di un database.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DC744DB-5724-4364-A5F1-37B99D5645EF}"/>
              </a:ext>
            </a:extLst>
          </p:cNvPr>
          <p:cNvSpPr txBox="1"/>
          <p:nvPr/>
        </p:nvSpPr>
        <p:spPr>
          <a:xfrm>
            <a:off x="1399988" y="3225483"/>
            <a:ext cx="900612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var nosql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nosql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client 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database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collection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‘…’]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4D0F5929-6CC4-4D79-988E-7729C6EC8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6466" y="1373672"/>
            <a:ext cx="1549553" cy="1549553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8FB760B4-C84C-4B3F-A97F-EEB4E42CAE78}"/>
              </a:ext>
            </a:extLst>
          </p:cNvPr>
          <p:cNvSpPr/>
          <p:nvPr/>
        </p:nvSpPr>
        <p:spPr>
          <a:xfrm>
            <a:off x="2182656" y="3119489"/>
            <a:ext cx="7440792" cy="619021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AB19E73-EF98-4808-B8DC-A03E0B1CBC7B}"/>
              </a:ext>
            </a:extLst>
          </p:cNvPr>
          <p:cNvSpPr txBox="1"/>
          <p:nvPr/>
        </p:nvSpPr>
        <p:spPr>
          <a:xfrm>
            <a:off x="949812" y="4098036"/>
            <a:ext cx="9006129" cy="1270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client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: 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endpoint del database;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database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: nome del database;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collection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: nome della collezione.</a:t>
            </a:r>
          </a:p>
        </p:txBody>
      </p:sp>
    </p:spTree>
    <p:extLst>
      <p:ext uri="{BB962C8B-B14F-4D97-AF65-F5344CB8AC3E}">
        <p14:creationId xmlns:p14="http://schemas.microsoft.com/office/powerpoint/2010/main" val="760311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Effettuare una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query sul DB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AEE3FCE9-C722-4BA8-B00C-62CD518F6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5" y="1209941"/>
            <a:ext cx="1875262" cy="187526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4FA121D-6C1A-463C-A0EE-1C4AF55155C8}"/>
              </a:ext>
            </a:extLst>
          </p:cNvPr>
          <p:cNvSpPr txBox="1"/>
          <p:nvPr/>
        </p:nvSpPr>
        <p:spPr>
          <a:xfrm>
            <a:off x="1722538" y="3535411"/>
            <a:ext cx="9006129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var query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query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query_type 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database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database,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statement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‘…’]</a:t>
            </a:r>
            <a:b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</a:b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B4B6BE6-A13E-4C62-8F02-985273BC3013}"/>
              </a:ext>
            </a:extLst>
          </p:cNvPr>
          <p:cNvSpPr txBox="1"/>
          <p:nvPr/>
        </p:nvSpPr>
        <p:spPr>
          <a:xfrm>
            <a:off x="2906798" y="1956290"/>
            <a:ext cx="7890687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Per quanto riguarda l’effettuare operazioni su un database SQL, FLY mette a disposizione dell’utente un oggetto di tipo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query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 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EBADB75-3236-41EA-AC0C-D1E5DB5C726C}"/>
              </a:ext>
            </a:extLst>
          </p:cNvPr>
          <p:cNvSpPr/>
          <p:nvPr/>
        </p:nvSpPr>
        <p:spPr>
          <a:xfrm>
            <a:off x="1592935" y="3429000"/>
            <a:ext cx="9006129" cy="619021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57F7ACA-2C49-4ECA-B804-9C15B131A1D2}"/>
              </a:ext>
            </a:extLst>
          </p:cNvPr>
          <p:cNvSpPr txBox="1"/>
          <p:nvPr/>
        </p:nvSpPr>
        <p:spPr>
          <a:xfrm>
            <a:off x="2608282" y="4784376"/>
            <a:ext cx="6975433" cy="1065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Quest’ultima per quanto riguarda l’interazione con un database NoSQL è rimasta del tutto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invariata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. Infatti, basterà specificare come oggetto database un’istanza dell’oggetto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nosql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1089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Effettuare una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query sul DB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4FA121D-6C1A-463C-A0EE-1C4AF55155C8}"/>
              </a:ext>
            </a:extLst>
          </p:cNvPr>
          <p:cNvSpPr txBox="1"/>
          <p:nvPr/>
        </p:nvSpPr>
        <p:spPr>
          <a:xfrm>
            <a:off x="1755155" y="1835779"/>
            <a:ext cx="9006129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var query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query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query_type 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database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database,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statement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‘…’]</a:t>
            </a:r>
            <a:b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</a:b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0DC45AA-2440-4AC4-A565-1C03AFBCC70E}"/>
                  </a:ext>
                </a:extLst>
              </p:cNvPr>
              <p:cNvSpPr txBox="1"/>
              <p:nvPr/>
            </p:nvSpPr>
            <p:spPr>
              <a:xfrm>
                <a:off x="659027" y="2867771"/>
                <a:ext cx="7892186" cy="23614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it-IT" sz="2000" b="1" dirty="0">
                    <a:solidFill>
                      <a:srgbClr val="50B1E1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query_type</a:t>
                </a:r>
                <a:r>
                  <a:rPr lang="it-IT" sz="2000" dirty="0">
                    <a:solidFill>
                      <a:srgbClr val="262626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it-IT" sz="2000" dirty="0">
                    <a:solidFill>
                      <a:srgbClr val="262626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 {insert, select, update, replace, delete};</a:t>
                </a:r>
              </a:p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it-IT" sz="2000" b="1" dirty="0">
                    <a:solidFill>
                      <a:srgbClr val="50B1E1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database</a:t>
                </a:r>
                <a:r>
                  <a:rPr lang="it-IT" sz="2000" dirty="0">
                    <a:solidFill>
                      <a:srgbClr val="262626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: istanza di un oggetto di tipo </a:t>
                </a:r>
                <a:r>
                  <a:rPr lang="it-IT" sz="2000" b="1" dirty="0">
                    <a:solidFill>
                      <a:srgbClr val="262626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sql </a:t>
                </a:r>
                <a:r>
                  <a:rPr lang="it-IT" sz="2000" dirty="0">
                    <a:solidFill>
                      <a:srgbClr val="262626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oppure </a:t>
                </a:r>
                <a:r>
                  <a:rPr lang="it-IT" sz="2000" b="1" dirty="0">
                    <a:solidFill>
                      <a:srgbClr val="262626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nosql</a:t>
                </a:r>
                <a:r>
                  <a:rPr lang="it-IT" sz="2000" dirty="0">
                    <a:solidFill>
                      <a:srgbClr val="262626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;</a:t>
                </a:r>
              </a:p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it-IT" sz="2000" b="1" dirty="0">
                    <a:solidFill>
                      <a:srgbClr val="50B1E1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statement</a:t>
                </a:r>
                <a:r>
                  <a:rPr lang="it-IT" sz="2000" dirty="0">
                    <a:solidFill>
                      <a:srgbClr val="262626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: la vera e propria query.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br>
                  <a:rPr lang="it-IT" sz="2000" dirty="0">
                    <a:solidFill>
                      <a:srgbClr val="262626"/>
                    </a:solidFill>
                    <a:effectLst/>
                    <a:latin typeface="Montserrat" panose="00000500000000000000"/>
                    <a:ea typeface="Times New Roman" panose="02020603050405020304" pitchFamily="18" charset="0"/>
                  </a:rPr>
                </a:br>
                <a:r>
                  <a:rPr lang="it-IT" sz="2000" dirty="0">
                    <a:solidFill>
                      <a:srgbClr val="262626"/>
                    </a:solidFill>
                    <a:effectLst/>
                    <a:latin typeface="Montserrat" panose="00000500000000000000"/>
                    <a:ea typeface="Times New Roman" panose="02020603050405020304" pitchFamily="18" charset="0"/>
                  </a:rPr>
                  <a:t>Inoltre, per poter effettuare la query, ci basterà lanciare il metodo </a:t>
                </a:r>
                <a:r>
                  <a:rPr lang="it-IT" sz="2000" b="1" dirty="0">
                    <a:solidFill>
                      <a:srgbClr val="50B1E1"/>
                    </a:solidFill>
                    <a:effectLst/>
                    <a:latin typeface="Montserrat" panose="00000500000000000000"/>
                    <a:ea typeface="Times New Roman" panose="02020603050405020304" pitchFamily="18" charset="0"/>
                  </a:rPr>
                  <a:t>execute() </a:t>
                </a:r>
                <a:r>
                  <a:rPr lang="it-IT" sz="2000" dirty="0">
                    <a:solidFill>
                      <a:srgbClr val="262626"/>
                    </a:solidFill>
                    <a:effectLst/>
                    <a:latin typeface="Montserrat" panose="00000500000000000000"/>
                    <a:ea typeface="Times New Roman" panose="02020603050405020304" pitchFamily="18" charset="0"/>
                  </a:rPr>
                  <a:t>sull’oggetto di tipo query.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0DC45AA-2440-4AC4-A565-1C03AFBCC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27" y="2867771"/>
                <a:ext cx="7892186" cy="2361416"/>
              </a:xfrm>
              <a:prstGeom prst="rect">
                <a:avLst/>
              </a:prstGeom>
              <a:blipFill>
                <a:blip r:embed="rId3"/>
                <a:stretch>
                  <a:fillRect l="-772" t="-1031" b="-3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73B3483F-B59B-4381-8ABF-31F98596F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67157" y="3771643"/>
            <a:ext cx="2563459" cy="2563459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8EBADB75-3236-41EA-AC0C-D1E5DB5C726C}"/>
              </a:ext>
            </a:extLst>
          </p:cNvPr>
          <p:cNvSpPr/>
          <p:nvPr/>
        </p:nvSpPr>
        <p:spPr>
          <a:xfrm>
            <a:off x="1625552" y="1729368"/>
            <a:ext cx="9006129" cy="619021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1102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Come possiamo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interagire con i risultati?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B4B6BE6-A13E-4C62-8F02-985273BC3013}"/>
              </a:ext>
            </a:extLst>
          </p:cNvPr>
          <p:cNvSpPr txBox="1"/>
          <p:nvPr/>
        </p:nvSpPr>
        <p:spPr>
          <a:xfrm>
            <a:off x="4824455" y="1808250"/>
            <a:ext cx="6128147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L’operazione di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select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restituisce un set di dati con il quale l’utente può interagire.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95141A71-F02E-4C2B-83A7-D5401A1FD1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6520" y="1409295"/>
            <a:ext cx="2019705" cy="201970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451A37C-EC8B-442D-9B17-C3344D19C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2097" y="3656824"/>
            <a:ext cx="4093519" cy="122155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5FD5B94-1D77-429A-9CA6-30ED0EFA60CF}"/>
              </a:ext>
            </a:extLst>
          </p:cNvPr>
          <p:cNvSpPr txBox="1"/>
          <p:nvPr/>
        </p:nvSpPr>
        <p:spPr>
          <a:xfrm>
            <a:off x="380145" y="3734765"/>
            <a:ext cx="6911899" cy="1065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FLY utilizza la libreria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tablesaw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per la gestione dei dati proveniente da diverse fonti, tra cui i database relazioni, in modo da rappresentare i dati all’interno di un tabella.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52F45A5-6AF4-4494-A9CB-EC7F8806CDDD}"/>
              </a:ext>
            </a:extLst>
          </p:cNvPr>
          <p:cNvSpPr txBox="1"/>
          <p:nvPr/>
        </p:nvSpPr>
        <p:spPr>
          <a:xfrm>
            <a:off x="2799827" y="5295931"/>
            <a:ext cx="6102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Possiamo in qualche modo adattare questa soluzione anche per gestire i dati provenienti dai database NoSQL?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7866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Collezioni come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 di tabelle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9C3E9B42-4516-4DFF-A9A5-93DAA0798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34" t="29847" r="63807" b="49548"/>
          <a:stretch/>
        </p:blipFill>
        <p:spPr>
          <a:xfrm>
            <a:off x="725007" y="1307467"/>
            <a:ext cx="4681018" cy="271832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5717B0A-00B0-41F0-8D73-A1A88DAF7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28" t="53570" r="63807" b="27365"/>
          <a:stretch/>
        </p:blipFill>
        <p:spPr>
          <a:xfrm>
            <a:off x="6785976" y="3802367"/>
            <a:ext cx="4743400" cy="259998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3710D52-D416-41F3-BD15-F3A3A16D8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10" t="74766" r="66025" b="17000"/>
          <a:stretch/>
        </p:blipFill>
        <p:spPr>
          <a:xfrm>
            <a:off x="866163" y="4540897"/>
            <a:ext cx="4743400" cy="112291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4CEEC27-90BE-4D1E-8276-F9EA6D92F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17" t="84181" r="64618" b="7031"/>
          <a:stretch/>
        </p:blipFill>
        <p:spPr>
          <a:xfrm>
            <a:off x="7054424" y="1853745"/>
            <a:ext cx="4743400" cy="1198407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27D15FE4-8C1C-48C2-A997-FC804983DD54}"/>
              </a:ext>
            </a:extLst>
          </p:cNvPr>
          <p:cNvSpPr/>
          <p:nvPr/>
        </p:nvSpPr>
        <p:spPr>
          <a:xfrm>
            <a:off x="725006" y="1425811"/>
            <a:ext cx="4283221" cy="2718324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257D779E-7D22-440C-9FF2-216F765FD4CE}"/>
              </a:ext>
            </a:extLst>
          </p:cNvPr>
          <p:cNvSpPr/>
          <p:nvPr/>
        </p:nvSpPr>
        <p:spPr>
          <a:xfrm>
            <a:off x="6690977" y="3743194"/>
            <a:ext cx="4283221" cy="2718324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3CE016C-3603-47B5-9323-B8AA88CFBBB0}"/>
              </a:ext>
            </a:extLst>
          </p:cNvPr>
          <p:cNvSpPr/>
          <p:nvPr/>
        </p:nvSpPr>
        <p:spPr>
          <a:xfrm>
            <a:off x="1337384" y="4568517"/>
            <a:ext cx="3456263" cy="1009636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842C814-8DB1-4075-A0B5-18D4113CF8A5}"/>
              </a:ext>
            </a:extLst>
          </p:cNvPr>
          <p:cNvSpPr/>
          <p:nvPr/>
        </p:nvSpPr>
        <p:spPr>
          <a:xfrm>
            <a:off x="7104455" y="1948130"/>
            <a:ext cx="3456263" cy="1009636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974A95E-AB0C-44E9-AEC9-9DE2D70BEB4E}"/>
              </a:ext>
            </a:extLst>
          </p:cNvPr>
          <p:cNvSpPr txBox="1"/>
          <p:nvPr/>
        </p:nvSpPr>
        <p:spPr>
          <a:xfrm>
            <a:off x="252077" y="1241145"/>
            <a:ext cx="379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262626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1.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77F069A-72CF-45FE-8D90-EFB17B69896C}"/>
              </a:ext>
            </a:extLst>
          </p:cNvPr>
          <p:cNvSpPr txBox="1"/>
          <p:nvPr/>
        </p:nvSpPr>
        <p:spPr>
          <a:xfrm>
            <a:off x="6596175" y="1669079"/>
            <a:ext cx="379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262626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2.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08DE051-EF3F-4595-913A-6DA9DDD76CE9}"/>
              </a:ext>
            </a:extLst>
          </p:cNvPr>
          <p:cNvSpPr txBox="1"/>
          <p:nvPr/>
        </p:nvSpPr>
        <p:spPr>
          <a:xfrm>
            <a:off x="908819" y="4383851"/>
            <a:ext cx="379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262626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3.</a:t>
            </a:r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C0C4ABB-47FE-437F-AEF8-A0C027297F1A}"/>
              </a:ext>
            </a:extLst>
          </p:cNvPr>
          <p:cNvSpPr txBox="1"/>
          <p:nvPr/>
        </p:nvSpPr>
        <p:spPr>
          <a:xfrm>
            <a:off x="6213448" y="3429000"/>
            <a:ext cx="379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262626"/>
                </a:solidFill>
                <a:effectLst/>
                <a:latin typeface="Montserrat" panose="00000500000000000000"/>
                <a:ea typeface="Times New Roman" panose="02020603050405020304" pitchFamily="18" charset="0"/>
              </a:rPr>
              <a:t>4.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52501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Collezioni come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 di tabelle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9C3E9B42-4516-4DFF-A9A5-93DAA0798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34" t="29847" r="63807" b="49548"/>
          <a:stretch/>
        </p:blipFill>
        <p:spPr>
          <a:xfrm>
            <a:off x="1028829" y="1925963"/>
            <a:ext cx="4681018" cy="271832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5717B0A-00B0-41F0-8D73-A1A88DAF74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28" t="53570" r="63807" b="27365"/>
          <a:stretch/>
        </p:blipFill>
        <p:spPr>
          <a:xfrm>
            <a:off x="6777587" y="2015512"/>
            <a:ext cx="4743400" cy="259998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AC362E7-DDA2-4E9F-ABBB-641CF705B180}"/>
              </a:ext>
            </a:extLst>
          </p:cNvPr>
          <p:cNvSpPr txBox="1"/>
          <p:nvPr/>
        </p:nvSpPr>
        <p:spPr>
          <a:xfrm>
            <a:off x="1596072" y="5394519"/>
            <a:ext cx="8711726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_id, Formatted Date, Summary, Precip Type, Temperature (C), …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41E7BA38-12B5-49EB-ADB4-712199035A86}"/>
              </a:ext>
            </a:extLst>
          </p:cNvPr>
          <p:cNvSpPr/>
          <p:nvPr/>
        </p:nvSpPr>
        <p:spPr>
          <a:xfrm>
            <a:off x="1422022" y="5288527"/>
            <a:ext cx="9006129" cy="619021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8E7AD80C-7CC0-4B69-ABA2-841840B18A0D}"/>
              </a:ext>
            </a:extLst>
          </p:cNvPr>
          <p:cNvSpPr/>
          <p:nvPr/>
        </p:nvSpPr>
        <p:spPr>
          <a:xfrm>
            <a:off x="1028829" y="2016788"/>
            <a:ext cx="4283221" cy="2718324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1E33FB9-5EED-4BDB-A5AF-63883B3664F3}"/>
              </a:ext>
            </a:extLst>
          </p:cNvPr>
          <p:cNvSpPr/>
          <p:nvPr/>
        </p:nvSpPr>
        <p:spPr>
          <a:xfrm>
            <a:off x="6689578" y="1991622"/>
            <a:ext cx="4283221" cy="2718324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518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Indice</a:t>
            </a:r>
            <a:br>
              <a:rPr lang="it-IT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olo 1">
            <a:extLst>
              <a:ext uri="{FF2B5EF4-FFF2-40B4-BE49-F238E27FC236}">
                <a16:creationId xmlns:a16="http://schemas.microsoft.com/office/drawing/2014/main" id="{21F89093-134A-4E9F-B3A1-7CA60E94D91E}"/>
              </a:ext>
            </a:extLst>
          </p:cNvPr>
          <p:cNvSpPr txBox="1">
            <a:spLocks/>
          </p:cNvSpPr>
          <p:nvPr/>
        </p:nvSpPr>
        <p:spPr>
          <a:xfrm>
            <a:off x="545987" y="976217"/>
            <a:ext cx="7408869" cy="609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50B1E1"/>
                </a:solidFill>
                <a:latin typeface="Montserrat" panose="00000500000000000000" pitchFamily="2" charset="0"/>
              </a:rPr>
              <a:t>1</a:t>
            </a:r>
            <a:r>
              <a:rPr lang="it-IT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it-IT" b="1" dirty="0">
                <a:solidFill>
                  <a:srgbClr val="262626"/>
                </a:solidFill>
                <a:latin typeface="Montserrat" panose="00000500000000000000" pitchFamily="2" charset="0"/>
              </a:rPr>
              <a:t>Introduzione a FLY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54AE5C0F-0F69-4D4D-A3FD-2F6FFFE7E19A}"/>
              </a:ext>
            </a:extLst>
          </p:cNvPr>
          <p:cNvSpPr txBox="1">
            <a:spLocks/>
          </p:cNvSpPr>
          <p:nvPr/>
        </p:nvSpPr>
        <p:spPr>
          <a:xfrm>
            <a:off x="863374" y="1585615"/>
            <a:ext cx="7408869" cy="609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50B1E1"/>
                </a:solidFill>
                <a:latin typeface="Montserrat" panose="00000500000000000000" pitchFamily="2" charset="0"/>
              </a:rPr>
              <a:t>2</a:t>
            </a:r>
            <a:r>
              <a:rPr lang="it-IT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it-IT" b="1" dirty="0">
                <a:solidFill>
                  <a:srgbClr val="262626"/>
                </a:solidFill>
                <a:latin typeface="Montserrat" panose="00000500000000000000" pitchFamily="2" charset="0"/>
              </a:rPr>
              <a:t>Il nostro obiettivo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0C87C955-3CEB-41B0-9BED-4A7056EBD2B4}"/>
              </a:ext>
            </a:extLst>
          </p:cNvPr>
          <p:cNvSpPr txBox="1">
            <a:spLocks/>
          </p:cNvSpPr>
          <p:nvPr/>
        </p:nvSpPr>
        <p:spPr>
          <a:xfrm>
            <a:off x="1180761" y="2195013"/>
            <a:ext cx="8542079" cy="609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rPr>
              <a:t>3 </a:t>
            </a:r>
            <a:r>
              <a:rPr lang="it-IT" b="1" dirty="0">
                <a:solidFill>
                  <a:srgbClr val="262626"/>
                </a:solidFill>
                <a:latin typeface="Montserrat" panose="00000500000000000000" pitchFamily="2" charset="0"/>
              </a:rPr>
              <a:t>Introduzione ai database NoSQL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6CF737BA-C2A9-4ACD-B2C8-84CF1233DCCD}"/>
              </a:ext>
            </a:extLst>
          </p:cNvPr>
          <p:cNvSpPr txBox="1">
            <a:spLocks/>
          </p:cNvSpPr>
          <p:nvPr/>
        </p:nvSpPr>
        <p:spPr>
          <a:xfrm>
            <a:off x="1498148" y="2804411"/>
            <a:ext cx="7408869" cy="609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rgbClr val="50B1E1"/>
                </a:solidFill>
                <a:latin typeface="Montserrat" panose="00000500000000000000" pitchFamily="2" charset="0"/>
              </a:rPr>
              <a:t>4</a:t>
            </a:r>
            <a:r>
              <a:rPr lang="it-IT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it-IT" b="1" dirty="0">
                <a:solidFill>
                  <a:srgbClr val="262626"/>
                </a:solidFill>
                <a:latin typeface="Montserrat" panose="00000500000000000000" pitchFamily="2" charset="0"/>
              </a:rPr>
              <a:t>Implementazione in FLY</a:t>
            </a: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38EFF3D2-5B49-4001-8E29-BBC529AF5A75}"/>
              </a:ext>
            </a:extLst>
          </p:cNvPr>
          <p:cNvSpPr txBox="1">
            <a:spLocks/>
          </p:cNvSpPr>
          <p:nvPr/>
        </p:nvSpPr>
        <p:spPr>
          <a:xfrm>
            <a:off x="1860272" y="3444192"/>
            <a:ext cx="7408869" cy="609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rPr>
              <a:t>5 </a:t>
            </a:r>
            <a:r>
              <a:rPr lang="it-IT" b="1" dirty="0">
                <a:solidFill>
                  <a:srgbClr val="262626"/>
                </a:solidFill>
                <a:latin typeface="Montserrat" panose="00000500000000000000" pitchFamily="2" charset="0"/>
              </a:rPr>
              <a:t>Sviluppi futuri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A30B8AF3-45F9-47CD-9CD8-E9E7B5325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150" y="3071069"/>
            <a:ext cx="4238932" cy="4238932"/>
          </a:xfrm>
          <a:prstGeom prst="rect">
            <a:avLst/>
          </a:prstGeom>
        </p:spPr>
      </p:pic>
      <p:sp>
        <p:nvSpPr>
          <p:cNvPr id="18" name="Titolo 1">
            <a:extLst>
              <a:ext uri="{FF2B5EF4-FFF2-40B4-BE49-F238E27FC236}">
                <a16:creationId xmlns:a16="http://schemas.microsoft.com/office/drawing/2014/main" id="{B84178C7-A0FF-41C3-B995-C35309C42615}"/>
              </a:ext>
            </a:extLst>
          </p:cNvPr>
          <p:cNvSpPr txBox="1">
            <a:spLocks/>
          </p:cNvSpPr>
          <p:nvPr/>
        </p:nvSpPr>
        <p:spPr>
          <a:xfrm>
            <a:off x="2391565" y="4053590"/>
            <a:ext cx="7408869" cy="609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rPr>
              <a:t>6 </a:t>
            </a:r>
            <a:r>
              <a:rPr lang="it-IT" b="1" dirty="0">
                <a:solidFill>
                  <a:srgbClr val="262626"/>
                </a:solidFill>
                <a:latin typeface="Montserrat" panose="00000500000000000000" pitchFamily="2" charset="0"/>
              </a:rPr>
              <a:t>Caso d’uso e dimostrazione</a:t>
            </a:r>
          </a:p>
        </p:txBody>
      </p:sp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Collezioni come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 di tabelle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AC362E7-DDA2-4E9F-ABBB-641CF705B180}"/>
              </a:ext>
            </a:extLst>
          </p:cNvPr>
          <p:cNvSpPr txBox="1"/>
          <p:nvPr/>
        </p:nvSpPr>
        <p:spPr>
          <a:xfrm>
            <a:off x="1752955" y="4457920"/>
            <a:ext cx="8686089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_id, name, surname, age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41E7BA38-12B5-49EB-ADB4-712199035A86}"/>
              </a:ext>
            </a:extLst>
          </p:cNvPr>
          <p:cNvSpPr/>
          <p:nvPr/>
        </p:nvSpPr>
        <p:spPr>
          <a:xfrm>
            <a:off x="1578906" y="4351928"/>
            <a:ext cx="9006129" cy="619021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CFD941B-B2C9-443F-B5A3-FA8C3B7A4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10" t="74766" r="66025" b="17000"/>
          <a:stretch/>
        </p:blipFill>
        <p:spPr>
          <a:xfrm>
            <a:off x="1117660" y="2434269"/>
            <a:ext cx="4743400" cy="1122919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070F8D7-3B76-4E90-A29A-4BBD2E103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17" t="84181" r="64618" b="7031"/>
          <a:stretch/>
        </p:blipFill>
        <p:spPr>
          <a:xfrm>
            <a:off x="6733304" y="2358781"/>
            <a:ext cx="4743400" cy="1198407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9819228B-1547-402F-8401-33378AA64F48}"/>
              </a:ext>
            </a:extLst>
          </p:cNvPr>
          <p:cNvSpPr/>
          <p:nvPr/>
        </p:nvSpPr>
        <p:spPr>
          <a:xfrm>
            <a:off x="1578906" y="2453755"/>
            <a:ext cx="3437711" cy="1008458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B69DC63A-F548-4D31-80A5-40467E9382E9}"/>
              </a:ext>
            </a:extLst>
          </p:cNvPr>
          <p:cNvSpPr/>
          <p:nvPr/>
        </p:nvSpPr>
        <p:spPr>
          <a:xfrm>
            <a:off x="6831813" y="2453755"/>
            <a:ext cx="3437711" cy="1008458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983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Collezioni come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 di tabelle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81F68E7E-5D9D-471D-AD83-E12E84A45E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4" t="33272" r="1876" b="20367"/>
          <a:stretch/>
        </p:blipFill>
        <p:spPr>
          <a:xfrm>
            <a:off x="228600" y="2040621"/>
            <a:ext cx="11734800" cy="317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64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Implementazione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 Azure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71C5C2-EE01-4806-A571-C8E2CA39C669}"/>
              </a:ext>
            </a:extLst>
          </p:cNvPr>
          <p:cNvSpPr txBox="1"/>
          <p:nvPr/>
        </p:nvSpPr>
        <p:spPr>
          <a:xfrm>
            <a:off x="313100" y="1302496"/>
            <a:ext cx="8847678" cy="1394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Microsoft Azure 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offre come servizio alla gestione dei database NoSQL,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CosmosDB 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che è compatibile con la sintassi di MongoDB.  </a:t>
            </a:r>
            <a:b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L’interazione con Azure è stata implementata tramite l’uso delle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REST API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, con il quale è possibile accedere alle principali operazioni di ogni servizio.</a:t>
            </a:r>
            <a:endParaRPr lang="it-IT" sz="2000" dirty="0">
              <a:solidFill>
                <a:srgbClr val="262626"/>
              </a:solidFill>
              <a:effectLst/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0DFE639-8013-4AE7-AFC7-FC7AE0225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991" y="3041858"/>
            <a:ext cx="9792473" cy="364456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4DBD737-7F09-46EC-8A5B-F57E69ED91FA}"/>
              </a:ext>
            </a:extLst>
          </p:cNvPr>
          <p:cNvSpPr txBox="1"/>
          <p:nvPr/>
        </p:nvSpPr>
        <p:spPr>
          <a:xfrm>
            <a:off x="6742653" y="2896460"/>
            <a:ext cx="1822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Active Directory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964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Implementazione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 Azure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71C5C2-EE01-4806-A571-C8E2CA39C669}"/>
              </a:ext>
            </a:extLst>
          </p:cNvPr>
          <p:cNvSpPr txBox="1"/>
          <p:nvPr/>
        </p:nvSpPr>
        <p:spPr>
          <a:xfrm>
            <a:off x="781290" y="2237520"/>
            <a:ext cx="5314710" cy="238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Per questo motivo FLY utilizza una libreria di supporto chiamata </a:t>
            </a:r>
            <a:r>
              <a:rPr lang="it-IT" sz="2000" b="1" i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AzureClient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proprietaria dell’</a:t>
            </a:r>
            <a:r>
              <a:rPr lang="it-IT" sz="2000" b="1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ISISLab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, sviluppata per l’accesso ai serviz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i.</a:t>
            </a: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È stato quindi aggiunto un metodo con il quale è possibile ottenere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l’endpoint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del database tramite una richiesta HTTP.</a:t>
            </a:r>
            <a:r>
              <a:rPr lang="it-IT" sz="2000" b="0" i="0" dirty="0">
                <a:solidFill>
                  <a:srgbClr val="262626"/>
                </a:solidFill>
                <a:effectLst/>
                <a:latin typeface="Montserrat SemiBold" panose="00000700000000000000"/>
              </a:rPr>
              <a:t> 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7900E1E8-B5F2-49B0-BC45-592BF7352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2465" y="1409295"/>
            <a:ext cx="3330429" cy="33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04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Implementazione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 Azure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A72D619-2067-41F8-9784-4257B90B77F8}"/>
              </a:ext>
            </a:extLst>
          </p:cNvPr>
          <p:cNvSpPr txBox="1"/>
          <p:nvPr/>
        </p:nvSpPr>
        <p:spPr>
          <a:xfrm>
            <a:off x="420970" y="1958745"/>
            <a:ext cx="10980948" cy="1065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var azure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azure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clientID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tenantID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secret_key 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subscriptionID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 …]</a:t>
            </a:r>
            <a:b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</a:br>
            <a:b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var nosql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nosql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resource_group 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instances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database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collection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‘…’] on 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azure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A249180-5089-4C8E-A1B1-9EF882FE4936}"/>
              </a:ext>
            </a:extLst>
          </p:cNvPr>
          <p:cNvSpPr/>
          <p:nvPr/>
        </p:nvSpPr>
        <p:spPr>
          <a:xfrm>
            <a:off x="420969" y="1852751"/>
            <a:ext cx="11097116" cy="1276343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2EAB2D2-0D74-4807-84CF-A3600B896179}"/>
              </a:ext>
            </a:extLst>
          </p:cNvPr>
          <p:cNvSpPr txBox="1"/>
          <p:nvPr/>
        </p:nvSpPr>
        <p:spPr>
          <a:xfrm>
            <a:off x="3044505" y="3878315"/>
            <a:ext cx="6102990" cy="1868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resource_group: 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nome del gruppo di risorse dove è presenta l’istanza del cluster CosmosDB;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instances: </a:t>
            </a: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nome dell’istanza del cluster CosmosDB;</a:t>
            </a:r>
            <a:endParaRPr lang="it-IT" b="1" dirty="0">
              <a:solidFill>
                <a:srgbClr val="262626"/>
              </a:solidFill>
              <a:latin typeface="Montserrat" panose="0000050000000000000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database: </a:t>
            </a: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il nome del database a cui vogliamo accedere;</a:t>
            </a:r>
            <a:endParaRPr lang="it-IT" b="1" dirty="0">
              <a:solidFill>
                <a:srgbClr val="262626"/>
              </a:solidFill>
              <a:latin typeface="Montserrat" panose="0000050000000000000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collection: </a:t>
            </a: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il nome della collezione a cui vogliamo accedere.</a:t>
            </a:r>
            <a:endParaRPr lang="it-IT" b="1" dirty="0">
              <a:solidFill>
                <a:srgbClr val="262626"/>
              </a:solidFill>
              <a:latin typeface="Montserrat" panose="0000050000000000000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153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Implementazione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 AWS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71C5C2-EE01-4806-A571-C8E2CA39C669}"/>
              </a:ext>
            </a:extLst>
          </p:cNvPr>
          <p:cNvSpPr txBox="1"/>
          <p:nvPr/>
        </p:nvSpPr>
        <p:spPr>
          <a:xfrm>
            <a:off x="554787" y="2271713"/>
            <a:ext cx="5314710" cy="3041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AWS 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offre come servizio alla gestione dei database NoSQL tantissim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 servizi. L’unico servizio compatibile con la sintassi MongoDB è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DocumentDB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 cluster Amazon DocumentDB vengono distribuiti all’interno di un Amazon Virtual Private Cloud (Amazon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VPC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), ovvero in una rete virtuale personalizzata ed isolata.</a:t>
            </a:r>
            <a:endParaRPr lang="it-IT" sz="2000" dirty="0">
              <a:solidFill>
                <a:srgbClr val="262626"/>
              </a:solidFill>
              <a:effectLst/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809E3DA6-7607-43D8-A4E2-0EAEFF328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4116" y="828664"/>
            <a:ext cx="3548544" cy="3548544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DBA9CFCD-0B59-4E70-B49B-FEEAF245F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4265" y="4377208"/>
            <a:ext cx="2109243" cy="210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80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 concetto che</a:t>
            </a:r>
          </a:p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 contro l’obiettivo di FLY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71C5C2-EE01-4806-A571-C8E2CA39C669}"/>
              </a:ext>
            </a:extLst>
          </p:cNvPr>
          <p:cNvSpPr txBox="1"/>
          <p:nvPr/>
        </p:nvSpPr>
        <p:spPr>
          <a:xfrm>
            <a:off x="454119" y="1643894"/>
            <a:ext cx="5314710" cy="1394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Per connettersi ad un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cluster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DocumentDB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vi è la necessità di utilizzare un’istanza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EC2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che si trova all’interno della stessa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VPC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del cluster DocumentDB.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E459416A-66E7-4EB6-93E7-2DC5233EE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8052" y="920692"/>
            <a:ext cx="6823045" cy="682304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247FB9A-7F56-4AF8-9216-9C5601FE01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2" t="10708" r="31090" b="7122"/>
          <a:stretch/>
        </p:blipFill>
        <p:spPr>
          <a:xfrm>
            <a:off x="7895981" y="4018187"/>
            <a:ext cx="1399021" cy="196333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7FA871C-8C5E-4BB8-B284-E0FBAC100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809" y="2864841"/>
            <a:ext cx="1254810" cy="162331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416EF96-5D17-4B19-8F60-44FC0BCFF637}"/>
              </a:ext>
            </a:extLst>
          </p:cNvPr>
          <p:cNvSpPr txBox="1"/>
          <p:nvPr/>
        </p:nvSpPr>
        <p:spPr>
          <a:xfrm>
            <a:off x="8105775" y="2237693"/>
            <a:ext cx="1189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VPC</a:t>
            </a:r>
            <a:endParaRPr lang="it-IT" dirty="0">
              <a:solidFill>
                <a:srgbClr val="262626"/>
              </a:solidFill>
            </a:endParaRP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41763DA-F4E2-4D11-8798-306E2CFD1626}"/>
              </a:ext>
            </a:extLst>
          </p:cNvPr>
          <p:cNvCxnSpPr>
            <a:cxnSpLocks/>
          </p:cNvCxnSpPr>
          <p:nvPr/>
        </p:nvCxnSpPr>
        <p:spPr>
          <a:xfrm flipH="1" flipV="1">
            <a:off x="7471005" y="4332214"/>
            <a:ext cx="491383" cy="273402"/>
          </a:xfrm>
          <a:prstGeom prst="straightConnector1">
            <a:avLst/>
          </a:prstGeom>
          <a:ln w="57150">
            <a:solidFill>
              <a:srgbClr val="50B1E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328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 concetto che</a:t>
            </a:r>
          </a:p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 contro l’obiettivo di FLY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E459416A-66E7-4EB6-93E7-2DC5233EE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8221" y="140128"/>
            <a:ext cx="6493779" cy="682304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247FB9A-7F56-4AF8-9216-9C5601FE01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2" t="10708" r="31090" b="7122"/>
          <a:stretch/>
        </p:blipFill>
        <p:spPr>
          <a:xfrm>
            <a:off x="9477063" y="3216315"/>
            <a:ext cx="1399021" cy="196333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7FA871C-8C5E-4BB8-B284-E0FBAC100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12" y="2050862"/>
            <a:ext cx="1254810" cy="162331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416EF96-5D17-4B19-8F60-44FC0BCFF637}"/>
              </a:ext>
            </a:extLst>
          </p:cNvPr>
          <p:cNvSpPr txBox="1"/>
          <p:nvPr/>
        </p:nvSpPr>
        <p:spPr>
          <a:xfrm>
            <a:off x="9018078" y="1404531"/>
            <a:ext cx="1189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VPC</a:t>
            </a:r>
            <a:endParaRPr lang="it-IT" dirty="0">
              <a:solidFill>
                <a:srgbClr val="262626"/>
              </a:solidFill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53055F9F-0D4A-497D-8C4F-E56DCB0AC8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9253" y="2968562"/>
            <a:ext cx="2521075" cy="2521075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3FAD5B7-30AF-4395-98F6-3FEFC8935D1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035087" y="4197981"/>
            <a:ext cx="6441976" cy="31118"/>
          </a:xfrm>
          <a:prstGeom prst="straightConnector1">
            <a:avLst/>
          </a:prstGeom>
          <a:ln w="57150">
            <a:solidFill>
              <a:srgbClr val="50B1E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F93AEDF-8E7E-452B-A5B1-F3A89A86A71D}"/>
              </a:ext>
            </a:extLst>
          </p:cNvPr>
          <p:cNvSpPr txBox="1"/>
          <p:nvPr/>
        </p:nvSpPr>
        <p:spPr>
          <a:xfrm>
            <a:off x="3035086" y="3551650"/>
            <a:ext cx="3117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SSH Tunneling</a:t>
            </a:r>
            <a:endParaRPr lang="it-IT" dirty="0">
              <a:solidFill>
                <a:srgbClr val="50B1E1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4C65333C-DF00-4A08-9193-A5EF149FC5B9}"/>
              </a:ext>
            </a:extLst>
          </p:cNvPr>
          <p:cNvCxnSpPr>
            <a:cxnSpLocks/>
          </p:cNvCxnSpPr>
          <p:nvPr/>
        </p:nvCxnSpPr>
        <p:spPr>
          <a:xfrm flipH="1" flipV="1">
            <a:off x="8921065" y="3343948"/>
            <a:ext cx="491383" cy="273402"/>
          </a:xfrm>
          <a:prstGeom prst="straightConnector1">
            <a:avLst/>
          </a:prstGeom>
          <a:ln w="57150">
            <a:solidFill>
              <a:srgbClr val="50B1E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362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 concetto che</a:t>
            </a:r>
          </a:p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 contro l’obiettivo di FLY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71C5C2-EE01-4806-A571-C8E2CA39C669}"/>
              </a:ext>
            </a:extLst>
          </p:cNvPr>
          <p:cNvSpPr txBox="1"/>
          <p:nvPr/>
        </p:nvSpPr>
        <p:spPr>
          <a:xfrm>
            <a:off x="512841" y="1446295"/>
            <a:ext cx="5314710" cy="4688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Implementare all’interno di FLY l’SSH tunneling è qualcosa di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impossibile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 Inoltre, le operazioni di creazione di un database NoSQL sono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molte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lunghe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in termini di tempo.</a:t>
            </a: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Questo va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contro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il concetto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FLY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, per questo motivo FLY supporta i database NoSQL ma non la loro creazione.</a:t>
            </a: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La soluzione è stata quella di permettere all’utente di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collegarsi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a qualsiasi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cluster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NoSQL (che supporta la sintassi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MongoDB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) semplicemente fornendo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l’endpoint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di quest’ultimo.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0D3856A-0FB2-44F8-A8BA-447608A3D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450" y="3387054"/>
            <a:ext cx="2418127" cy="241812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8B2DE1C-73EA-40EF-9439-7B284F6CA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414" y="1734818"/>
            <a:ext cx="2617060" cy="261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11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Sviluppi futuri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71C5C2-EE01-4806-A571-C8E2CA39C669}"/>
              </a:ext>
            </a:extLst>
          </p:cNvPr>
          <p:cNvSpPr txBox="1"/>
          <p:nvPr/>
        </p:nvSpPr>
        <p:spPr>
          <a:xfrm>
            <a:off x="781290" y="1978099"/>
            <a:ext cx="5314710" cy="2712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Uno degli sviluppi futuri in FLY è quello delle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distributed query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b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Una distributed query è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l’acquisizione di dati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che sono memorizzati su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diversi database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b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b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L’utente 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potrebbe trovarsi davanti ad un caso d’uso nel quale deve necessariamente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interagire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con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set di dati 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di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diversi database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6CEA1393-9C90-4087-B515-650432D3A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1346" y="1319850"/>
            <a:ext cx="4218300" cy="42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44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Introduzione a FLY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4702C9-3125-4377-9BC4-5760A8A23A6A}"/>
              </a:ext>
            </a:extLst>
          </p:cNvPr>
          <p:cNvSpPr txBox="1"/>
          <p:nvPr/>
        </p:nvSpPr>
        <p:spPr>
          <a:xfrm>
            <a:off x="847288" y="1692242"/>
            <a:ext cx="5314710" cy="347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FLY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nasce per il Calcolo Scientifico sul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multi-cloud</a:t>
            </a:r>
            <a:r>
              <a:rPr lang="it-IT" sz="2000" b="1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con l’obiettivo di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semplificare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lo sviluppo di applicazioni che sfruttino la potenza computazionale offerta da molteplici Cloud provider, mediante il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paradigma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FaaS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per ottenere alta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scalabilità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e alte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prestazioni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L’aspetto più importante che racchiude il concetto di astrazione, è il concetto di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funzione FLY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sz="2000" dirty="0">
              <a:solidFill>
                <a:srgbClr val="0D0D0D"/>
              </a:solidFill>
              <a:effectLst/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A762262-C229-4416-B03D-105B254E1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2735990-DC47-4E8F-83A0-5710FF664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3371" y="1142982"/>
            <a:ext cx="4572036" cy="457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72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Distributed query</a:t>
            </a:r>
            <a:endParaRPr lang="it-IT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7D10F0D7-A29A-4E4F-A339-0ED03AEB7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0636" y="1597270"/>
            <a:ext cx="1155494" cy="115549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D345CD7-BC95-416C-ABA0-7A2A767EB169}"/>
              </a:ext>
            </a:extLst>
          </p:cNvPr>
          <p:cNvSpPr txBox="1"/>
          <p:nvPr/>
        </p:nvSpPr>
        <p:spPr>
          <a:xfrm>
            <a:off x="9202903" y="1270796"/>
            <a:ext cx="10828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1     2     n           </a:t>
            </a:r>
            <a:endParaRPr lang="it-IT" dirty="0">
              <a:solidFill>
                <a:srgbClr val="262626"/>
              </a:solidFill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6816F0AF-A3F5-4353-AF2E-07B3CDC733A7}"/>
              </a:ext>
            </a:extLst>
          </p:cNvPr>
          <p:cNvSpPr/>
          <p:nvPr/>
        </p:nvSpPr>
        <p:spPr>
          <a:xfrm>
            <a:off x="8935377" y="1197663"/>
            <a:ext cx="1563276" cy="1765874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shoji, edificio, clipart&#10;&#10;Descrizione generata automaticamente">
            <a:extLst>
              <a:ext uri="{FF2B5EF4-FFF2-40B4-BE49-F238E27FC236}">
                <a16:creationId xmlns:a16="http://schemas.microsoft.com/office/drawing/2014/main" id="{EB776ECD-0298-4381-8BD8-ECDD541724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/>
          <a:stretch/>
        </p:blipFill>
        <p:spPr>
          <a:xfrm>
            <a:off x="8156087" y="4025789"/>
            <a:ext cx="725249" cy="533282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E67772C1-26CA-487B-AC6C-32BAC99ABB32}"/>
              </a:ext>
            </a:extLst>
          </p:cNvPr>
          <p:cNvSpPr/>
          <p:nvPr/>
        </p:nvSpPr>
        <p:spPr>
          <a:xfrm>
            <a:off x="7996697" y="3707818"/>
            <a:ext cx="3310067" cy="2848493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 descr="Immagine che contiene shoji, edificio, clipart&#10;&#10;Descrizione generata automaticamente">
            <a:extLst>
              <a:ext uri="{FF2B5EF4-FFF2-40B4-BE49-F238E27FC236}">
                <a16:creationId xmlns:a16="http://schemas.microsoft.com/office/drawing/2014/main" id="{96E628CF-C929-4843-BB73-2CB5E2619D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/>
          <a:stretch/>
        </p:blipFill>
        <p:spPr>
          <a:xfrm>
            <a:off x="4515564" y="4698176"/>
            <a:ext cx="1640154" cy="1206021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78C6693B-648E-4523-95B9-FA5DC6B9F067}"/>
              </a:ext>
            </a:extLst>
          </p:cNvPr>
          <p:cNvCxnSpPr>
            <a:cxnSpLocks/>
          </p:cNvCxnSpPr>
          <p:nvPr/>
        </p:nvCxnSpPr>
        <p:spPr>
          <a:xfrm flipH="1">
            <a:off x="7011150" y="5456179"/>
            <a:ext cx="749122" cy="0"/>
          </a:xfrm>
          <a:prstGeom prst="straightConnector1">
            <a:avLst/>
          </a:prstGeom>
          <a:ln w="57150">
            <a:solidFill>
              <a:srgbClr val="50B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D8521CA-B209-493B-9223-5D7C2E0AE003}"/>
              </a:ext>
            </a:extLst>
          </p:cNvPr>
          <p:cNvSpPr txBox="1"/>
          <p:nvPr/>
        </p:nvSpPr>
        <p:spPr>
          <a:xfrm>
            <a:off x="9200947" y="3793405"/>
            <a:ext cx="52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1.</a:t>
            </a:r>
            <a:endParaRPr lang="it-IT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734BE3F-1753-4CE4-B2CE-D6CCBD347240}"/>
              </a:ext>
            </a:extLst>
          </p:cNvPr>
          <p:cNvSpPr txBox="1"/>
          <p:nvPr/>
        </p:nvSpPr>
        <p:spPr>
          <a:xfrm>
            <a:off x="10890425" y="4101483"/>
            <a:ext cx="52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2.</a:t>
            </a:r>
            <a:endParaRPr lang="it-IT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012D312-E909-43D8-9733-69D1ADE9A6D1}"/>
              </a:ext>
            </a:extLst>
          </p:cNvPr>
          <p:cNvSpPr txBox="1"/>
          <p:nvPr/>
        </p:nvSpPr>
        <p:spPr>
          <a:xfrm>
            <a:off x="9373767" y="5315329"/>
            <a:ext cx="52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n</a:t>
            </a:r>
            <a:r>
              <a:rPr lang="it-IT" sz="18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32479194-4797-48FB-AA17-3EAC7070D067}"/>
              </a:ext>
            </a:extLst>
          </p:cNvPr>
          <p:cNvSpPr txBox="1"/>
          <p:nvPr/>
        </p:nvSpPr>
        <p:spPr>
          <a:xfrm>
            <a:off x="9974810" y="5339363"/>
            <a:ext cx="146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8255B42-7CD3-4FB2-805A-06C9971D3917}"/>
              </a:ext>
            </a:extLst>
          </p:cNvPr>
          <p:cNvSpPr txBox="1"/>
          <p:nvPr/>
        </p:nvSpPr>
        <p:spPr>
          <a:xfrm>
            <a:off x="10806154" y="5660628"/>
            <a:ext cx="146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000D6BC-F16D-4A39-AB06-CC5FAD5A18B2}"/>
              </a:ext>
            </a:extLst>
          </p:cNvPr>
          <p:cNvSpPr txBox="1"/>
          <p:nvPr/>
        </p:nvSpPr>
        <p:spPr>
          <a:xfrm>
            <a:off x="10378611" y="5672037"/>
            <a:ext cx="146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400B39E4-BAA1-48B2-8F18-F36624BD01C0}"/>
              </a:ext>
            </a:extLst>
          </p:cNvPr>
          <p:cNvSpPr txBox="1"/>
          <p:nvPr/>
        </p:nvSpPr>
        <p:spPr>
          <a:xfrm>
            <a:off x="9995856" y="5675492"/>
            <a:ext cx="146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AC22D5B-F7F5-40F7-832B-264980D8AC15}"/>
              </a:ext>
            </a:extLst>
          </p:cNvPr>
          <p:cNvSpPr txBox="1"/>
          <p:nvPr/>
        </p:nvSpPr>
        <p:spPr>
          <a:xfrm>
            <a:off x="10744194" y="5956235"/>
            <a:ext cx="146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8E3A08C-D7D2-44DC-AF27-E6FB2DD41A05}"/>
              </a:ext>
            </a:extLst>
          </p:cNvPr>
          <p:cNvSpPr txBox="1"/>
          <p:nvPr/>
        </p:nvSpPr>
        <p:spPr>
          <a:xfrm>
            <a:off x="10250415" y="5924060"/>
            <a:ext cx="146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0C324AA-555F-44C0-87EF-61C70786BF19}"/>
              </a:ext>
            </a:extLst>
          </p:cNvPr>
          <p:cNvSpPr txBox="1"/>
          <p:nvPr/>
        </p:nvSpPr>
        <p:spPr>
          <a:xfrm>
            <a:off x="10571687" y="5442513"/>
            <a:ext cx="146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dirty="0"/>
          </a:p>
        </p:txBody>
      </p:sp>
      <p:pic>
        <p:nvPicPr>
          <p:cNvPr id="40" name="Immagine 39" descr="Immagine che contiene shoji, edificio, clipart&#10;&#10;Descrizione generata automaticamente">
            <a:extLst>
              <a:ext uri="{FF2B5EF4-FFF2-40B4-BE49-F238E27FC236}">
                <a16:creationId xmlns:a16="http://schemas.microsoft.com/office/drawing/2014/main" id="{3C6F0756-0140-41A5-AB60-5777979EF9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/>
          <a:stretch/>
        </p:blipFill>
        <p:spPr>
          <a:xfrm>
            <a:off x="4738087" y="4904220"/>
            <a:ext cx="1640154" cy="1206021"/>
          </a:xfrm>
          <a:prstGeom prst="rect">
            <a:avLst/>
          </a:prstGeom>
        </p:spPr>
      </p:pic>
      <p:pic>
        <p:nvPicPr>
          <p:cNvPr id="41" name="Immagine 40" descr="Immagine che contiene shoji, edificio, clipart&#10;&#10;Descrizione generata automaticamente">
            <a:extLst>
              <a:ext uri="{FF2B5EF4-FFF2-40B4-BE49-F238E27FC236}">
                <a16:creationId xmlns:a16="http://schemas.microsoft.com/office/drawing/2014/main" id="{69F4BACB-C296-4168-B127-800158F63D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/>
          <a:stretch/>
        </p:blipFill>
        <p:spPr>
          <a:xfrm>
            <a:off x="5040136" y="5120861"/>
            <a:ext cx="1640154" cy="1206021"/>
          </a:xfrm>
          <a:prstGeom prst="rect">
            <a:avLst/>
          </a:prstGeom>
        </p:spPr>
      </p:pic>
      <p:sp>
        <p:nvSpPr>
          <p:cNvPr id="42" name="Rettangolo 41">
            <a:extLst>
              <a:ext uri="{FF2B5EF4-FFF2-40B4-BE49-F238E27FC236}">
                <a16:creationId xmlns:a16="http://schemas.microsoft.com/office/drawing/2014/main" id="{F40E30E1-2375-460C-8EED-9F00F10869DE}"/>
              </a:ext>
            </a:extLst>
          </p:cNvPr>
          <p:cNvSpPr/>
          <p:nvPr/>
        </p:nvSpPr>
        <p:spPr>
          <a:xfrm>
            <a:off x="4473063" y="4568028"/>
            <a:ext cx="2301662" cy="1765874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3" name="Immagine 42" descr="Immagine che contiene shoji, edificio, clipart&#10;&#10;Descrizione generata automaticamente">
            <a:extLst>
              <a:ext uri="{FF2B5EF4-FFF2-40B4-BE49-F238E27FC236}">
                <a16:creationId xmlns:a16="http://schemas.microsoft.com/office/drawing/2014/main" id="{C8D9BD8F-BE4B-4F2A-96FF-3B3691116E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/>
          <a:stretch/>
        </p:blipFill>
        <p:spPr>
          <a:xfrm>
            <a:off x="8237888" y="4125866"/>
            <a:ext cx="725249" cy="533282"/>
          </a:xfrm>
          <a:prstGeom prst="rect">
            <a:avLst/>
          </a:prstGeom>
        </p:spPr>
      </p:pic>
      <p:pic>
        <p:nvPicPr>
          <p:cNvPr id="44" name="Immagine 43" descr="Immagine che contiene shoji, edificio, clipart&#10;&#10;Descrizione generata automaticamente">
            <a:extLst>
              <a:ext uri="{FF2B5EF4-FFF2-40B4-BE49-F238E27FC236}">
                <a16:creationId xmlns:a16="http://schemas.microsoft.com/office/drawing/2014/main" id="{3D245371-F903-41D6-9D23-B9CA9DF094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/>
          <a:stretch/>
        </p:blipFill>
        <p:spPr>
          <a:xfrm>
            <a:off x="8342726" y="4225943"/>
            <a:ext cx="725249" cy="533282"/>
          </a:xfrm>
          <a:prstGeom prst="rect">
            <a:avLst/>
          </a:prstGeom>
        </p:spPr>
      </p:pic>
      <p:sp>
        <p:nvSpPr>
          <p:cNvPr id="45" name="Rettangolo 44">
            <a:extLst>
              <a:ext uri="{FF2B5EF4-FFF2-40B4-BE49-F238E27FC236}">
                <a16:creationId xmlns:a16="http://schemas.microsoft.com/office/drawing/2014/main" id="{0BD2AC01-7717-4FF7-B205-301D75CC79A6}"/>
              </a:ext>
            </a:extLst>
          </p:cNvPr>
          <p:cNvSpPr/>
          <p:nvPr/>
        </p:nvSpPr>
        <p:spPr>
          <a:xfrm>
            <a:off x="8127682" y="3970220"/>
            <a:ext cx="1054418" cy="808056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Immagine 45" descr="Immagine che contiene shoji, edificio, clipart&#10;&#10;Descrizione generata automaticamente">
            <a:extLst>
              <a:ext uri="{FF2B5EF4-FFF2-40B4-BE49-F238E27FC236}">
                <a16:creationId xmlns:a16="http://schemas.microsoft.com/office/drawing/2014/main" id="{42CB78D3-574D-4C95-88C3-21E52A20DE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/>
          <a:stretch/>
        </p:blipFill>
        <p:spPr>
          <a:xfrm>
            <a:off x="9837479" y="4291269"/>
            <a:ext cx="725249" cy="533282"/>
          </a:xfrm>
          <a:prstGeom prst="rect">
            <a:avLst/>
          </a:prstGeom>
        </p:spPr>
      </p:pic>
      <p:pic>
        <p:nvPicPr>
          <p:cNvPr id="47" name="Immagine 46" descr="Immagine che contiene shoji, edificio, clipart&#10;&#10;Descrizione generata automaticamente">
            <a:extLst>
              <a:ext uri="{FF2B5EF4-FFF2-40B4-BE49-F238E27FC236}">
                <a16:creationId xmlns:a16="http://schemas.microsoft.com/office/drawing/2014/main" id="{A475F4A2-9AAA-461B-B580-F1F14AAEE3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/>
          <a:stretch/>
        </p:blipFill>
        <p:spPr>
          <a:xfrm>
            <a:off x="9919280" y="4391346"/>
            <a:ext cx="725249" cy="533282"/>
          </a:xfrm>
          <a:prstGeom prst="rect">
            <a:avLst/>
          </a:prstGeom>
        </p:spPr>
      </p:pic>
      <p:pic>
        <p:nvPicPr>
          <p:cNvPr id="48" name="Immagine 47" descr="Immagine che contiene shoji, edificio, clipart&#10;&#10;Descrizione generata automaticamente">
            <a:extLst>
              <a:ext uri="{FF2B5EF4-FFF2-40B4-BE49-F238E27FC236}">
                <a16:creationId xmlns:a16="http://schemas.microsoft.com/office/drawing/2014/main" id="{CA7087C8-365C-4BC7-AD4E-D1597364BF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/>
          <a:stretch/>
        </p:blipFill>
        <p:spPr>
          <a:xfrm>
            <a:off x="10024118" y="4491423"/>
            <a:ext cx="725249" cy="533282"/>
          </a:xfrm>
          <a:prstGeom prst="rect">
            <a:avLst/>
          </a:prstGeom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BE94F848-C279-43CB-A6DC-2B5F0530D997}"/>
              </a:ext>
            </a:extLst>
          </p:cNvPr>
          <p:cNvSpPr/>
          <p:nvPr/>
        </p:nvSpPr>
        <p:spPr>
          <a:xfrm>
            <a:off x="9809074" y="4235700"/>
            <a:ext cx="1054418" cy="808056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0" name="Immagine 49" descr="Immagine che contiene shoji, edificio, clipart&#10;&#10;Descrizione generata automaticamente">
            <a:extLst>
              <a:ext uri="{FF2B5EF4-FFF2-40B4-BE49-F238E27FC236}">
                <a16:creationId xmlns:a16="http://schemas.microsoft.com/office/drawing/2014/main" id="{941365AB-1755-436D-B0DD-6CAE7A1212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/>
          <a:stretch/>
        </p:blipFill>
        <p:spPr>
          <a:xfrm>
            <a:off x="8324372" y="5509399"/>
            <a:ext cx="725249" cy="533282"/>
          </a:xfrm>
          <a:prstGeom prst="rect">
            <a:avLst/>
          </a:prstGeom>
        </p:spPr>
      </p:pic>
      <p:pic>
        <p:nvPicPr>
          <p:cNvPr id="51" name="Immagine 50" descr="Immagine che contiene shoji, edificio, clipart&#10;&#10;Descrizione generata automaticamente">
            <a:extLst>
              <a:ext uri="{FF2B5EF4-FFF2-40B4-BE49-F238E27FC236}">
                <a16:creationId xmlns:a16="http://schemas.microsoft.com/office/drawing/2014/main" id="{48BA16F7-ADA6-4BAF-A456-0DBBCB3B92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/>
          <a:stretch/>
        </p:blipFill>
        <p:spPr>
          <a:xfrm>
            <a:off x="8406173" y="5609476"/>
            <a:ext cx="725249" cy="533282"/>
          </a:xfrm>
          <a:prstGeom prst="rect">
            <a:avLst/>
          </a:prstGeom>
        </p:spPr>
      </p:pic>
      <p:pic>
        <p:nvPicPr>
          <p:cNvPr id="52" name="Immagine 51" descr="Immagine che contiene shoji, edificio, clipart&#10;&#10;Descrizione generata automaticamente">
            <a:extLst>
              <a:ext uri="{FF2B5EF4-FFF2-40B4-BE49-F238E27FC236}">
                <a16:creationId xmlns:a16="http://schemas.microsoft.com/office/drawing/2014/main" id="{6BF12462-AB20-46BD-99B9-7331706EBE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9"/>
          <a:stretch/>
        </p:blipFill>
        <p:spPr>
          <a:xfrm>
            <a:off x="8511011" y="5709553"/>
            <a:ext cx="725249" cy="533282"/>
          </a:xfrm>
          <a:prstGeom prst="rect">
            <a:avLst/>
          </a:prstGeom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14ACCBE8-34EE-43D4-BB53-11602C57647B}"/>
              </a:ext>
            </a:extLst>
          </p:cNvPr>
          <p:cNvSpPr/>
          <p:nvPr/>
        </p:nvSpPr>
        <p:spPr>
          <a:xfrm>
            <a:off x="8295967" y="5453830"/>
            <a:ext cx="1054418" cy="808056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263F9D60-52C7-461F-8791-59D591AA9A20}"/>
              </a:ext>
            </a:extLst>
          </p:cNvPr>
          <p:cNvCxnSpPr>
            <a:cxnSpLocks/>
          </p:cNvCxnSpPr>
          <p:nvPr/>
        </p:nvCxnSpPr>
        <p:spPr>
          <a:xfrm>
            <a:off x="9731871" y="3087551"/>
            <a:ext cx="0" cy="480242"/>
          </a:xfrm>
          <a:prstGeom prst="straightConnector1">
            <a:avLst/>
          </a:prstGeom>
          <a:ln w="57150">
            <a:solidFill>
              <a:srgbClr val="50B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magine 55">
            <a:extLst>
              <a:ext uri="{FF2B5EF4-FFF2-40B4-BE49-F238E27FC236}">
                <a16:creationId xmlns:a16="http://schemas.microsoft.com/office/drawing/2014/main" id="{9144C113-E957-44F5-B675-FB1988247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640" y="1398949"/>
            <a:ext cx="1570778" cy="1319687"/>
          </a:xfrm>
          <a:prstGeom prst="rect">
            <a:avLst/>
          </a:prstGeom>
        </p:spPr>
      </p:pic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3D9C9AAD-D5F3-4DB1-9BE2-1BCD492FD0B9}"/>
              </a:ext>
            </a:extLst>
          </p:cNvPr>
          <p:cNvCxnSpPr>
            <a:cxnSpLocks/>
          </p:cNvCxnSpPr>
          <p:nvPr/>
        </p:nvCxnSpPr>
        <p:spPr>
          <a:xfrm>
            <a:off x="2675365" y="2213585"/>
            <a:ext cx="2062722" cy="0"/>
          </a:xfrm>
          <a:prstGeom prst="straightConnector1">
            <a:avLst/>
          </a:prstGeom>
          <a:ln w="57150">
            <a:solidFill>
              <a:srgbClr val="50B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E4C8C5E6-FD01-418F-9F5C-AAF80FF766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00245" y="1640128"/>
            <a:ext cx="1000124" cy="1000124"/>
          </a:xfrm>
          <a:prstGeom prst="rect">
            <a:avLst/>
          </a:prstGeom>
        </p:spPr>
      </p:pic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0B407214-671B-4664-AA8F-BDC77D9CED57}"/>
              </a:ext>
            </a:extLst>
          </p:cNvPr>
          <p:cNvCxnSpPr>
            <a:cxnSpLocks/>
          </p:cNvCxnSpPr>
          <p:nvPr/>
        </p:nvCxnSpPr>
        <p:spPr>
          <a:xfrm>
            <a:off x="6864273" y="1597270"/>
            <a:ext cx="1298003" cy="0"/>
          </a:xfrm>
          <a:prstGeom prst="straightConnector1">
            <a:avLst/>
          </a:prstGeom>
          <a:ln w="57150">
            <a:solidFill>
              <a:srgbClr val="50B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1E407E75-AA6B-465E-A78A-1A930CC688F7}"/>
              </a:ext>
            </a:extLst>
          </p:cNvPr>
          <p:cNvCxnSpPr>
            <a:cxnSpLocks/>
          </p:cNvCxnSpPr>
          <p:nvPr/>
        </p:nvCxnSpPr>
        <p:spPr>
          <a:xfrm>
            <a:off x="6864273" y="1997320"/>
            <a:ext cx="1298003" cy="0"/>
          </a:xfrm>
          <a:prstGeom prst="straightConnector1">
            <a:avLst/>
          </a:prstGeom>
          <a:ln w="57150">
            <a:solidFill>
              <a:srgbClr val="50B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B8ED48C1-5670-4F27-893D-6D4D1FA1B187}"/>
              </a:ext>
            </a:extLst>
          </p:cNvPr>
          <p:cNvCxnSpPr>
            <a:cxnSpLocks/>
          </p:cNvCxnSpPr>
          <p:nvPr/>
        </p:nvCxnSpPr>
        <p:spPr>
          <a:xfrm>
            <a:off x="6883034" y="2756351"/>
            <a:ext cx="1298003" cy="0"/>
          </a:xfrm>
          <a:prstGeom prst="straightConnector1">
            <a:avLst/>
          </a:prstGeom>
          <a:ln w="57150">
            <a:solidFill>
              <a:srgbClr val="50B1E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2B2C084F-5EAB-41B0-A648-958263308EAC}"/>
              </a:ext>
            </a:extLst>
          </p:cNvPr>
          <p:cNvSpPr txBox="1"/>
          <p:nvPr/>
        </p:nvSpPr>
        <p:spPr>
          <a:xfrm>
            <a:off x="7272993" y="1172263"/>
            <a:ext cx="24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1</a:t>
            </a:r>
            <a:endParaRPr lang="it-IT" dirty="0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256541A6-0BA6-446C-8B2D-F778ED061960}"/>
              </a:ext>
            </a:extLst>
          </p:cNvPr>
          <p:cNvSpPr txBox="1"/>
          <p:nvPr/>
        </p:nvSpPr>
        <p:spPr>
          <a:xfrm>
            <a:off x="7291756" y="1640128"/>
            <a:ext cx="24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262626"/>
                </a:solidFill>
                <a:latin typeface="Montserrat SemiBold" panose="00000700000000000000" pitchFamily="2" charset="0"/>
              </a:rPr>
              <a:t>2</a:t>
            </a:r>
            <a:endParaRPr lang="it-IT" dirty="0"/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6C9DF407-E54E-4900-A03B-505359949D4D}"/>
              </a:ext>
            </a:extLst>
          </p:cNvPr>
          <p:cNvSpPr txBox="1"/>
          <p:nvPr/>
        </p:nvSpPr>
        <p:spPr>
          <a:xfrm>
            <a:off x="7328861" y="2360544"/>
            <a:ext cx="240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262626"/>
                </a:solidFill>
                <a:latin typeface="Montserrat SemiBold" panose="00000700000000000000" pitchFamily="2" charset="0"/>
              </a:rPr>
              <a:t>n</a:t>
            </a:r>
            <a:endParaRPr lang="it-IT" dirty="0"/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CA7F21C0-0943-469F-97D8-E8172E92BEB4}"/>
              </a:ext>
            </a:extLst>
          </p:cNvPr>
          <p:cNvSpPr txBox="1"/>
          <p:nvPr/>
        </p:nvSpPr>
        <p:spPr>
          <a:xfrm>
            <a:off x="7234628" y="2061840"/>
            <a:ext cx="569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 . . </a:t>
            </a:r>
            <a:endParaRPr lang="it-IT" dirty="0">
              <a:solidFill>
                <a:srgbClr val="50B1E1"/>
              </a:solidFill>
            </a:endParaRP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8EE66FB5-8E54-4E9C-A11A-C7B941BF225F}"/>
              </a:ext>
            </a:extLst>
          </p:cNvPr>
          <p:cNvSpPr txBox="1"/>
          <p:nvPr/>
        </p:nvSpPr>
        <p:spPr>
          <a:xfrm>
            <a:off x="2735204" y="1767551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Distributed query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0308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Distributed query</a:t>
            </a:r>
            <a:endParaRPr lang="it-IT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0F2156E-32C7-439D-82BD-868A5E583504}"/>
              </a:ext>
            </a:extLst>
          </p:cNvPr>
          <p:cNvSpPr txBox="1"/>
          <p:nvPr/>
        </p:nvSpPr>
        <p:spPr>
          <a:xfrm>
            <a:off x="703008" y="2935667"/>
            <a:ext cx="10980948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var query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distributed_query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statement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source_1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…,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source_2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…, ….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source_n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 = … ]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810587E3-19FB-403C-B1F9-7F61195A70BC}"/>
              </a:ext>
            </a:extLst>
          </p:cNvPr>
          <p:cNvSpPr/>
          <p:nvPr/>
        </p:nvSpPr>
        <p:spPr>
          <a:xfrm>
            <a:off x="703007" y="2829673"/>
            <a:ext cx="11097116" cy="599327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F960C9BB-B575-4146-8B30-239570E8F7A2}"/>
                  </a:ext>
                </a:extLst>
              </p:cNvPr>
              <p:cNvSpPr txBox="1"/>
              <p:nvPr/>
            </p:nvSpPr>
            <p:spPr>
              <a:xfrm>
                <a:off x="3377608" y="3776639"/>
                <a:ext cx="6300830" cy="773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it-IT" sz="1800" b="1" dirty="0">
                    <a:solidFill>
                      <a:srgbClr val="50B1E1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statement: </a:t>
                </a:r>
                <a:r>
                  <a:rPr lang="it-IT" sz="1800" dirty="0">
                    <a:solidFill>
                      <a:srgbClr val="262626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la vera e propria query;</a:t>
                </a:r>
              </a:p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it-IT" b="1" dirty="0">
                    <a:solidFill>
                      <a:srgbClr val="50B1E1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source_i,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50B1E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</m:t>
                    </m:r>
                    <m:r>
                      <a:rPr lang="it-IT" b="1" i="1" smtClean="0">
                        <a:solidFill>
                          <a:srgbClr val="50B1E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𝟏</m:t>
                    </m:r>
                    <m:r>
                      <a:rPr lang="it-IT" b="1" i="1" smtClean="0">
                        <a:solidFill>
                          <a:srgbClr val="50B1E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  <m:r>
                      <a:rPr lang="it-IT" b="1" i="1" smtClean="0">
                        <a:solidFill>
                          <a:srgbClr val="50B1E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𝒊</m:t>
                    </m:r>
                    <m:r>
                      <a:rPr lang="it-IT" b="1" i="1" smtClean="0">
                        <a:solidFill>
                          <a:srgbClr val="50B1E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  <m:r>
                      <a:rPr lang="it-IT" b="1" i="1" smtClean="0">
                        <a:solidFill>
                          <a:srgbClr val="50B1E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𝒏</m:t>
                    </m:r>
                    <m:r>
                      <a:rPr lang="it-IT" b="1" i="1" smtClean="0">
                        <a:solidFill>
                          <a:srgbClr val="50B1E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it-IT" b="1" dirty="0">
                    <a:solidFill>
                      <a:srgbClr val="50B1E1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: </a:t>
                </a:r>
                <a:r>
                  <a:rPr lang="it-IT" dirty="0">
                    <a:solidFill>
                      <a:srgbClr val="262626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l’i-esima istanza di un oggetto </a:t>
                </a:r>
                <a:r>
                  <a:rPr lang="it-IT" b="1" dirty="0">
                    <a:solidFill>
                      <a:srgbClr val="262626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nosql</a:t>
                </a:r>
                <a:r>
                  <a:rPr lang="it-IT" dirty="0">
                    <a:solidFill>
                      <a:srgbClr val="262626"/>
                    </a:solidFill>
                    <a:latin typeface="Montserrat" panose="00000500000000000000"/>
                    <a:ea typeface="Times New Roman" panose="020206030504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F960C9BB-B575-4146-8B30-239570E8F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608" y="3776639"/>
                <a:ext cx="6300830" cy="773802"/>
              </a:xfrm>
              <a:prstGeom prst="rect">
                <a:avLst/>
              </a:prstGeom>
              <a:blipFill>
                <a:blip r:embed="rId3"/>
                <a:stretch>
                  <a:fillRect l="-580" t="-3968" b="-12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2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Esempio di 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caso d’uso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C7FA894-2154-4FE6-89F0-A211B8C7D0F9}"/>
              </a:ext>
            </a:extLst>
          </p:cNvPr>
          <p:cNvSpPr txBox="1"/>
          <p:nvPr/>
        </p:nvSpPr>
        <p:spPr>
          <a:xfrm>
            <a:off x="1498484" y="2013303"/>
            <a:ext cx="9195032" cy="3529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Locale: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Connettiamoci al nostro database CosmosDB;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Inseriamo 150 oggetti prelevati da un file CSV;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Inseriamo 3 nuovi oggetti { name: ‘…’, surname: ‘…’, age: …}.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Tramite funzione FLY eseguita su AWS: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Connettiamoci al nostro database CosmosDB;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Connettiamoci ad un nuovo database che è in esecuzione sulla nostra macchina;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Selezioniamo tutti i dati presenti sul database CosmosDB che hanno per </a:t>
            </a: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l’attributo ‘Summary’ il valore ‘Partly Cloudy’, e 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copiamoli sul database in locale.</a:t>
            </a:r>
            <a:endParaRPr lang="it-IT" dirty="0">
              <a:solidFill>
                <a:srgbClr val="262626"/>
              </a:solidFill>
              <a:latin typeface="Montserrat" panose="0000050000000000000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495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Esempio di 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caso d’uso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A53341-5DE0-4401-BFF9-6A441F72271F}"/>
              </a:ext>
            </a:extLst>
          </p:cNvPr>
          <p:cNvSpPr txBox="1"/>
          <p:nvPr/>
        </p:nvSpPr>
        <p:spPr>
          <a:xfrm>
            <a:off x="1412852" y="1739758"/>
            <a:ext cx="9366297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ctr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Connettiamoci al nostro database CosmosDB;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AFD0ABF-9653-4A1B-8505-5BF9066F9FB9}"/>
              </a:ext>
            </a:extLst>
          </p:cNvPr>
          <p:cNvSpPr txBox="1"/>
          <p:nvPr/>
        </p:nvSpPr>
        <p:spPr>
          <a:xfrm>
            <a:off x="413854" y="2499637"/>
            <a:ext cx="11492917" cy="1702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var azure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azure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clientID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tenantID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secret_key 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subscriptionID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 …]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var aws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aws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…,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access_id_key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secret_access_key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 …]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var database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nosql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resource_group 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instances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database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collection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‘…’] on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azure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…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8615A8E-7F2B-47E6-AFFE-F0C775D5DEDA}"/>
              </a:ext>
            </a:extLst>
          </p:cNvPr>
          <p:cNvSpPr/>
          <p:nvPr/>
        </p:nvSpPr>
        <p:spPr>
          <a:xfrm>
            <a:off x="349541" y="2477931"/>
            <a:ext cx="11492917" cy="1780700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262DE46-A24B-4E7D-860C-39CB9ADC9B25}"/>
              </a:ext>
            </a:extLst>
          </p:cNvPr>
          <p:cNvSpPr txBox="1"/>
          <p:nvPr/>
        </p:nvSpPr>
        <p:spPr>
          <a:xfrm>
            <a:off x="405466" y="5100277"/>
            <a:ext cx="11129306" cy="15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…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var file = [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1800" b="1" dirty="0">
                <a:latin typeface="Montserrat" panose="00000500000000000000"/>
                <a:ea typeface="Times New Roman" panose="02020603050405020304" pitchFamily="18" charset="0"/>
              </a:rPr>
              <a:t>file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path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ext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 = ‘csv’]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var query = [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1800" b="1" dirty="0">
                <a:latin typeface="Montserrat" panose="00000500000000000000"/>
                <a:ea typeface="Times New Roman" panose="02020603050405020304" pitchFamily="18" charset="0"/>
              </a:rPr>
              <a:t>query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query_type 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= ‘insert’,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collection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 = database,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statement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 = ‘…’, …]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query.</a:t>
            </a:r>
            <a:r>
              <a:rPr lang="it-IT" sz="18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execute()</a:t>
            </a:r>
            <a:endParaRPr lang="it-IT" sz="1800" b="1" dirty="0">
              <a:solidFill>
                <a:srgbClr val="50B1E1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4BAD6025-4728-4CE7-91E4-966872DD4590}"/>
              </a:ext>
            </a:extLst>
          </p:cNvPr>
          <p:cNvSpPr/>
          <p:nvPr/>
        </p:nvSpPr>
        <p:spPr>
          <a:xfrm>
            <a:off x="349541" y="4988947"/>
            <a:ext cx="11492917" cy="1683747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96AFE82-10EF-4211-8233-F69AF692F071}"/>
              </a:ext>
            </a:extLst>
          </p:cNvPr>
          <p:cNvSpPr txBox="1"/>
          <p:nvPr/>
        </p:nvSpPr>
        <p:spPr>
          <a:xfrm>
            <a:off x="1295359" y="4428661"/>
            <a:ext cx="9366297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2. Inseriamo 150 oggetti prelevati da un file CSV.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79E9BBF-99A5-4C27-8EE6-5BA7BCFB5E1F}"/>
              </a:ext>
            </a:extLst>
          </p:cNvPr>
          <p:cNvSpPr txBox="1"/>
          <p:nvPr/>
        </p:nvSpPr>
        <p:spPr>
          <a:xfrm>
            <a:off x="-212522" y="1226786"/>
            <a:ext cx="883863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Esecuzione in locale</a:t>
            </a:r>
          </a:p>
        </p:txBody>
      </p:sp>
    </p:spTree>
    <p:extLst>
      <p:ext uri="{BB962C8B-B14F-4D97-AF65-F5344CB8AC3E}">
        <p14:creationId xmlns:p14="http://schemas.microsoft.com/office/powerpoint/2010/main" val="1250430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Esempio di 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caso d’uso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262DE46-A24B-4E7D-860C-39CB9ADC9B25}"/>
              </a:ext>
            </a:extLst>
          </p:cNvPr>
          <p:cNvSpPr txBox="1"/>
          <p:nvPr/>
        </p:nvSpPr>
        <p:spPr>
          <a:xfrm>
            <a:off x="531347" y="3218259"/>
            <a:ext cx="11129306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dirty="0">
                <a:latin typeface="Montserrat" panose="00000500000000000000"/>
                <a:ea typeface="Times New Roman" panose="02020603050405020304" pitchFamily="18" charset="0"/>
              </a:rPr>
              <a:t>…</a:t>
            </a:r>
            <a:endParaRPr lang="it-IT" sz="1800" dirty="0">
              <a:latin typeface="Montserrat" panose="0000050000000000000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var query_2 = [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1800" b="1" dirty="0">
                <a:latin typeface="Montserrat" panose="00000500000000000000"/>
                <a:ea typeface="Times New Roman" panose="02020603050405020304" pitchFamily="18" charset="0"/>
              </a:rPr>
              <a:t>query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query_type 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= ‘insert’,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collection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 = database,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statement</a:t>
            </a: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 = ‘…’, …]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latin typeface="Montserrat" panose="00000500000000000000"/>
                <a:ea typeface="Times New Roman" panose="02020603050405020304" pitchFamily="18" charset="0"/>
              </a:rPr>
              <a:t>query_2.</a:t>
            </a:r>
            <a:r>
              <a:rPr lang="it-IT" sz="18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execute()</a:t>
            </a:r>
            <a:endParaRPr lang="it-IT" sz="1800" b="1" dirty="0">
              <a:solidFill>
                <a:srgbClr val="50B1E1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4BAD6025-4728-4CE7-91E4-966872DD4590}"/>
              </a:ext>
            </a:extLst>
          </p:cNvPr>
          <p:cNvSpPr/>
          <p:nvPr/>
        </p:nvSpPr>
        <p:spPr>
          <a:xfrm>
            <a:off x="467033" y="3106930"/>
            <a:ext cx="11492917" cy="1346154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96AFE82-10EF-4211-8233-F69AF692F071}"/>
              </a:ext>
            </a:extLst>
          </p:cNvPr>
          <p:cNvSpPr txBox="1"/>
          <p:nvPr/>
        </p:nvSpPr>
        <p:spPr>
          <a:xfrm>
            <a:off x="1412851" y="2337708"/>
            <a:ext cx="9366297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3. Inseriamo 3 nuovi oggetti { name: ‘…’, surname: ‘…’, age: …}.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79E9BBF-99A5-4C27-8EE6-5BA7BCFB5E1F}"/>
              </a:ext>
            </a:extLst>
          </p:cNvPr>
          <p:cNvSpPr txBox="1"/>
          <p:nvPr/>
        </p:nvSpPr>
        <p:spPr>
          <a:xfrm>
            <a:off x="-212522" y="1226786"/>
            <a:ext cx="883863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Esecuzione in locale</a:t>
            </a:r>
          </a:p>
        </p:txBody>
      </p:sp>
    </p:spTree>
    <p:extLst>
      <p:ext uri="{BB962C8B-B14F-4D97-AF65-F5344CB8AC3E}">
        <p14:creationId xmlns:p14="http://schemas.microsoft.com/office/powerpoint/2010/main" val="1317312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Esempio di 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caso d’uso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8035A9A-EE77-4075-84BA-91F3C720E0F9}"/>
              </a:ext>
            </a:extLst>
          </p:cNvPr>
          <p:cNvSpPr txBox="1"/>
          <p:nvPr/>
        </p:nvSpPr>
        <p:spPr>
          <a:xfrm>
            <a:off x="-212522" y="1226786"/>
            <a:ext cx="883863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Esecuzione in locale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58E13C0-4A51-4B2F-A691-D51C02385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66" t="23823" r="1875" b="19143"/>
          <a:stretch/>
        </p:blipFill>
        <p:spPr>
          <a:xfrm>
            <a:off x="1082179" y="1877102"/>
            <a:ext cx="9614483" cy="39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99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Esempio di 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caso d’uso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00179B9-C038-4FF9-8627-FDF118267612}"/>
              </a:ext>
            </a:extLst>
          </p:cNvPr>
          <p:cNvSpPr txBox="1"/>
          <p:nvPr/>
        </p:nvSpPr>
        <p:spPr>
          <a:xfrm>
            <a:off x="1412852" y="1739758"/>
            <a:ext cx="9366297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 algn="ctr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Connettiamoci al nostro database CosmosDB;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A146D0F-5C10-44C2-A0D9-0EBAE3681920}"/>
              </a:ext>
            </a:extLst>
          </p:cNvPr>
          <p:cNvSpPr txBox="1"/>
          <p:nvPr/>
        </p:nvSpPr>
        <p:spPr>
          <a:xfrm>
            <a:off x="416826" y="2337708"/>
            <a:ext cx="11492917" cy="1270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func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esecuzioneSuAWS() 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var database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nosql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client 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database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collection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…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33253DA9-929D-49AA-AFF0-0A18C9F295A8}"/>
              </a:ext>
            </a:extLst>
          </p:cNvPr>
          <p:cNvSpPr/>
          <p:nvPr/>
        </p:nvSpPr>
        <p:spPr>
          <a:xfrm>
            <a:off x="349541" y="2295118"/>
            <a:ext cx="11492917" cy="1424021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B149F87-652D-406F-8018-5C34A00A5286}"/>
              </a:ext>
            </a:extLst>
          </p:cNvPr>
          <p:cNvSpPr txBox="1"/>
          <p:nvPr/>
        </p:nvSpPr>
        <p:spPr>
          <a:xfrm>
            <a:off x="-212522" y="1226786"/>
            <a:ext cx="883863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Esecuzione funzione FLY su AWS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947D55B-A08D-47C9-B74E-80C5664E1220}"/>
              </a:ext>
            </a:extLst>
          </p:cNvPr>
          <p:cNvSpPr txBox="1"/>
          <p:nvPr/>
        </p:nvSpPr>
        <p:spPr>
          <a:xfrm>
            <a:off x="408437" y="4730410"/>
            <a:ext cx="11375122" cy="1173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…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var databaseInLocale = [</a:t>
            </a:r>
            <a:r>
              <a:rPr lang="it-IT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nosql</a:t>
            </a: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client</a:t>
            </a: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‘127.0.0.1’, </a:t>
            </a:r>
            <a:r>
              <a:rPr lang="it-IT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database</a:t>
            </a: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collection</a:t>
            </a: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‘…’]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…</a:t>
            </a:r>
            <a:endParaRPr lang="it-IT" sz="1800" dirty="0">
              <a:solidFill>
                <a:srgbClr val="50B1E1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DEF28BD-853F-48D2-8BC9-131893173E0A}"/>
              </a:ext>
            </a:extLst>
          </p:cNvPr>
          <p:cNvSpPr/>
          <p:nvPr/>
        </p:nvSpPr>
        <p:spPr>
          <a:xfrm>
            <a:off x="349541" y="4664979"/>
            <a:ext cx="11492917" cy="1424021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3C8BCB4-3A29-4165-BF15-179E219C4556}"/>
              </a:ext>
            </a:extLst>
          </p:cNvPr>
          <p:cNvSpPr txBox="1"/>
          <p:nvPr/>
        </p:nvSpPr>
        <p:spPr>
          <a:xfrm>
            <a:off x="1471746" y="4087142"/>
            <a:ext cx="9366297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2. Connettiamoci ad un nuovo database che è in esecuzione sulla nostra macchina;</a:t>
            </a:r>
          </a:p>
        </p:txBody>
      </p:sp>
    </p:spTree>
    <p:extLst>
      <p:ext uri="{BB962C8B-B14F-4D97-AF65-F5344CB8AC3E}">
        <p14:creationId xmlns:p14="http://schemas.microsoft.com/office/powerpoint/2010/main" val="736828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Esempio di 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caso d’uso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00179B9-C038-4FF9-8627-FDF118267612}"/>
              </a:ext>
            </a:extLst>
          </p:cNvPr>
          <p:cNvSpPr txBox="1"/>
          <p:nvPr/>
        </p:nvSpPr>
        <p:spPr>
          <a:xfrm>
            <a:off x="1412849" y="1704711"/>
            <a:ext cx="9366297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3. Selezioniamo tutti i dati presenti sul database CosmosDB che hanno per l’attributo ‘Summary’ il valore ‘Partly Cloudy’, e copiamoli sul database in locale.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B149F87-652D-406F-8018-5C34A00A5286}"/>
              </a:ext>
            </a:extLst>
          </p:cNvPr>
          <p:cNvSpPr txBox="1"/>
          <p:nvPr/>
        </p:nvSpPr>
        <p:spPr>
          <a:xfrm>
            <a:off x="-212522" y="1226786"/>
            <a:ext cx="883863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Esecuzione funzione FLY su AWS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947D55B-A08D-47C9-B74E-80C5664E1220}"/>
              </a:ext>
            </a:extLst>
          </p:cNvPr>
          <p:cNvSpPr txBox="1"/>
          <p:nvPr/>
        </p:nvSpPr>
        <p:spPr>
          <a:xfrm>
            <a:off x="467334" y="2610376"/>
            <a:ext cx="11375122" cy="3966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…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var select = [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18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query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query_type 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= ‘select’,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collection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database,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statement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var result = select.</a:t>
            </a:r>
            <a:r>
              <a:rPr lang="it-IT" sz="18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execute()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 for </a:t>
            </a: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table in result 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 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…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}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var insert = [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18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query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query_type 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= ‘insert’,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collection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databaseInLocale, </a:t>
            </a:r>
            <a:r>
              <a:rPr lang="it-IT" sz="18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statement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‘…’]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insert.</a:t>
            </a:r>
            <a:r>
              <a:rPr lang="it-IT" sz="18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execute()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}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fly </a:t>
            </a:r>
            <a:r>
              <a:rPr lang="it-IT" sz="18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esecuzioneSuAWS</a:t>
            </a: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() … </a:t>
            </a:r>
            <a:r>
              <a:rPr lang="it-IT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on </a:t>
            </a:r>
            <a:r>
              <a:rPr lang="it-IT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aws</a:t>
            </a:r>
            <a:endParaRPr lang="it-IT" sz="1800" b="1" dirty="0">
              <a:solidFill>
                <a:srgbClr val="262626"/>
              </a:solidFill>
              <a:latin typeface="Montserrat" panose="00000500000000000000"/>
              <a:ea typeface="Times New Roman" panose="02020603050405020304" pitchFamily="18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DEF28BD-853F-48D2-8BC9-131893173E0A}"/>
              </a:ext>
            </a:extLst>
          </p:cNvPr>
          <p:cNvSpPr/>
          <p:nvPr/>
        </p:nvSpPr>
        <p:spPr>
          <a:xfrm>
            <a:off x="408437" y="2618064"/>
            <a:ext cx="11492917" cy="3958461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9013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Esempio di 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caso d’uso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B149F87-652D-406F-8018-5C34A00A5286}"/>
              </a:ext>
            </a:extLst>
          </p:cNvPr>
          <p:cNvSpPr txBox="1"/>
          <p:nvPr/>
        </p:nvSpPr>
        <p:spPr>
          <a:xfrm>
            <a:off x="-212522" y="1226786"/>
            <a:ext cx="8838631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Esecuzione funzione FLY su AWS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0877A59-4335-4573-BD5F-E3610FB71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59" t="31315" r="1875" b="21957"/>
          <a:stretch/>
        </p:blipFill>
        <p:spPr>
          <a:xfrm>
            <a:off x="1276175" y="2181137"/>
            <a:ext cx="9639650" cy="320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028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Dimostrazione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Senza titolo 1">
            <a:hlinkClick r:id="" action="ppaction://media"/>
            <a:extLst>
              <a:ext uri="{FF2B5EF4-FFF2-40B4-BE49-F238E27FC236}">
                <a16:creationId xmlns:a16="http://schemas.microsoft.com/office/drawing/2014/main" id="{6599DB63-5F0D-4B8F-87A0-225FC64ABC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8570" y="1169024"/>
            <a:ext cx="9234859" cy="490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Come funziona </a:t>
            </a:r>
          </a:p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FLY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4702C9-3125-4377-9BC4-5760A8A23A6A}"/>
              </a:ext>
            </a:extLst>
          </p:cNvPr>
          <p:cNvSpPr txBox="1"/>
          <p:nvPr/>
        </p:nvSpPr>
        <p:spPr>
          <a:xfrm>
            <a:off x="911598" y="2237519"/>
            <a:ext cx="5314710" cy="238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Le funzioni FLY sono un blocco di codice indipendente dal resto del programma. Quest’ultime vengono eseguite in modo concorrente mediante i servizi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FaaS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supportando il linguaggio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JavaScript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e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Python 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in quanto quest’ultimi sono i linguaggi più supportati dai cloud provider.</a:t>
            </a:r>
            <a:endParaRPr lang="it-IT" sz="2000" dirty="0">
              <a:solidFill>
                <a:srgbClr val="0D0D0D"/>
              </a:solidFill>
              <a:effectLst/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DBC48864-96A7-425F-B861-4F2F0A725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6121" y="1206859"/>
            <a:ext cx="4444281" cy="4444281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2A2B2832-264C-4A10-9F09-489C2F3E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268C6DFF-1DD6-4C79-8759-FD7ED5E243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4236" y="2288328"/>
            <a:ext cx="1200344" cy="1200344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25F3C6C5-0041-4EBC-AA4C-09F33F15B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59597" y="2004618"/>
            <a:ext cx="1125123" cy="112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9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Rombo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13" name="Rombo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</p:grpSp>
      <p:sp>
        <p:nvSpPr>
          <p:cNvPr id="15" name="Titolo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it-IT" sz="7200" b="1" dirty="0">
                <a:solidFill>
                  <a:schemeClr val="bg1"/>
                </a:solidFill>
              </a:rPr>
              <a:t>Grazie</a:t>
            </a:r>
            <a:endParaRPr lang="it-IT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Il nostro obiettivo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4702C9-3125-4377-9BC4-5760A8A23A6A}"/>
              </a:ext>
            </a:extLst>
          </p:cNvPr>
          <p:cNvSpPr txBox="1"/>
          <p:nvPr/>
        </p:nvSpPr>
        <p:spPr>
          <a:xfrm>
            <a:off x="765242" y="1908198"/>
            <a:ext cx="5314710" cy="3041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Il cloud è particolarmente adatto a usare database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NoSQL 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in quanto quest’ultimi sono progettati per la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scalabilità orizzontale 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invece di quella verticale, quindi con aggiunta di nuovi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cluster hardware 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invece di server costosi e di grosse dimensioni.</a:t>
            </a: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È risultato quindi necessario implementare un supporto per i database NoSQL all’interno di FLY.</a:t>
            </a:r>
            <a:endParaRPr lang="it-IT" sz="2000" dirty="0">
              <a:solidFill>
                <a:srgbClr val="0D0D0D"/>
              </a:solidFill>
              <a:effectLst/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983CFC00-E9BA-4F03-92A1-59816AB67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3509" y="3428999"/>
            <a:ext cx="1587365" cy="1587365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8428A996-5C0F-4BB9-9E94-71E20C032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86026" y="1157641"/>
            <a:ext cx="1786855" cy="1786855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6C8FD2C4-8931-4B54-9088-22C788C4C9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47645">
            <a:off x="9173345" y="4133087"/>
            <a:ext cx="1953896" cy="1953896"/>
          </a:xfrm>
          <a:prstGeom prst="rect">
            <a:avLst/>
          </a:prstGeom>
        </p:spPr>
      </p:pic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ACC88F08-6AA5-44C2-B6E7-4A9BA19D14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78383" y="1686886"/>
            <a:ext cx="1848375" cy="18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47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vantaggi di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 database NoSQL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4702C9-3125-4377-9BC4-5760A8A23A6A}"/>
              </a:ext>
            </a:extLst>
          </p:cNvPr>
          <p:cNvSpPr txBox="1"/>
          <p:nvPr/>
        </p:nvSpPr>
        <p:spPr>
          <a:xfrm>
            <a:off x="781290" y="1871338"/>
            <a:ext cx="5314710" cy="3349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 database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NoSQL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sono una soluzione ideale per molte applicazioni moderne in quanto offrono: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Flessibilità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: schemi flessibili, sviluppo veloce e intuitivo;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Elevate prestazioni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: accesso ai dati in modo rapido data la mancanza dell’integrità referenziale;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Altamente adattabili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: esistono vari modi per rappresentare i dati all’interno di un database.</a:t>
            </a:r>
            <a:endParaRPr lang="it-IT" sz="2000" dirty="0">
              <a:solidFill>
                <a:srgbClr val="0D0D0D"/>
              </a:solidFill>
              <a:effectLst/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E1B2FF76-02D5-4022-8583-211F274D6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3915" y="1795837"/>
            <a:ext cx="2146883" cy="2146883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5367908-842E-4845-B98F-5418F1EF58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1602" y="3182235"/>
            <a:ext cx="2146883" cy="214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8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Tipi di database</a:t>
            </a:r>
          </a:p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NoSQL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4702C9-3125-4377-9BC4-5760A8A23A6A}"/>
              </a:ext>
            </a:extLst>
          </p:cNvPr>
          <p:cNvSpPr txBox="1"/>
          <p:nvPr/>
        </p:nvSpPr>
        <p:spPr>
          <a:xfrm>
            <a:off x="781290" y="1905142"/>
            <a:ext cx="5314710" cy="3370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Chiave-valore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: altamente partizionabili, adatti per casi d’uso quali videogiochi, IoT e tecnologie pubblicitarie.</a:t>
            </a: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Documento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: dati rappresentati come oggetti in un documento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JSON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Grafo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: con set di dati ad elevata connessione.</a:t>
            </a: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In memoria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,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in ricerca 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e molti altri ancora…</a:t>
            </a:r>
            <a:endParaRPr lang="it-IT" sz="2000" dirty="0">
              <a:solidFill>
                <a:srgbClr val="0D0D0D"/>
              </a:solidFill>
              <a:effectLst/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CD36019C-D02A-47BA-BC26-7D9D30FC7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7743" y="1010524"/>
            <a:ext cx="1955246" cy="1955246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47658A9F-D5F7-4009-9CDF-3779BED906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0004" y="1728364"/>
            <a:ext cx="3543181" cy="3543181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0D940B27-C9AB-4104-A3F2-79063E4F4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17497" y="3590604"/>
            <a:ext cx="2894202" cy="289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42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MongoDB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4702C9-3125-4377-9BC4-5760A8A23A6A}"/>
              </a:ext>
            </a:extLst>
          </p:cNvPr>
          <p:cNvSpPr txBox="1"/>
          <p:nvPr/>
        </p:nvSpPr>
        <p:spPr>
          <a:xfrm>
            <a:off x="5468499" y="1392436"/>
            <a:ext cx="5530370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2000" b="1" i="0" dirty="0">
                <a:solidFill>
                  <a:srgbClr val="50B1E1"/>
                </a:solidFill>
                <a:effectLst/>
                <a:latin typeface="AmazonEmber"/>
              </a:rPr>
              <a:t>MongoDB</a:t>
            </a:r>
            <a:r>
              <a:rPr lang="it-IT" sz="2000" b="0" i="0" dirty="0">
                <a:solidFill>
                  <a:srgbClr val="333333"/>
                </a:solidFill>
                <a:effectLst/>
                <a:latin typeface="AmazonEmber"/>
              </a:rPr>
              <a:t> è un database NoSQL open source che fornisce supporto per sistemi di storage.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7A643D66-3FEE-4536-91C4-9DF772680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4755" y="4729209"/>
            <a:ext cx="6838645" cy="184330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44D9393-253F-4BF0-A266-12E2ADD6C6ED}"/>
              </a:ext>
            </a:extLst>
          </p:cNvPr>
          <p:cNvSpPr txBox="1"/>
          <p:nvPr/>
        </p:nvSpPr>
        <p:spPr>
          <a:xfrm>
            <a:off x="699170" y="2400000"/>
            <a:ext cx="6102990" cy="2267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b="0" i="0" dirty="0">
                <a:solidFill>
                  <a:srgbClr val="333333"/>
                </a:solidFill>
                <a:effectLst/>
                <a:latin typeface="AmazonEmber"/>
              </a:rPr>
              <a:t>MongoDB offre alta scalabilità e alta flessibilità: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333333"/>
                </a:solidFill>
                <a:latin typeface="AmazonEmber"/>
              </a:rPr>
              <a:t>Dati memorizzati in documenti </a:t>
            </a:r>
            <a:r>
              <a:rPr lang="it-IT" sz="1800" b="1" dirty="0">
                <a:solidFill>
                  <a:srgbClr val="50B1E1"/>
                </a:solidFill>
                <a:latin typeface="AmazonEmber"/>
              </a:rPr>
              <a:t>JSON-like</a:t>
            </a:r>
            <a:r>
              <a:rPr lang="it-IT" sz="1800" dirty="0">
                <a:solidFill>
                  <a:srgbClr val="333333"/>
                </a:solidFill>
                <a:latin typeface="AmazonEmber"/>
              </a:rPr>
              <a:t>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i="0" dirty="0">
                <a:solidFill>
                  <a:srgbClr val="333333"/>
                </a:solidFill>
                <a:effectLst/>
                <a:latin typeface="AmazonEmber"/>
              </a:rPr>
              <a:t>Concepito come </a:t>
            </a:r>
            <a:r>
              <a:rPr lang="it-IT" sz="1800" b="1" i="0" dirty="0">
                <a:solidFill>
                  <a:srgbClr val="50B1E1"/>
                </a:solidFill>
                <a:effectLst/>
                <a:latin typeface="AmazonEmber"/>
              </a:rPr>
              <a:t>database distribuito </a:t>
            </a:r>
            <a:r>
              <a:rPr lang="it-IT" sz="1800" i="0" dirty="0">
                <a:solidFill>
                  <a:srgbClr val="333333"/>
                </a:solidFill>
                <a:effectLst/>
                <a:latin typeface="AmazonEmber"/>
              </a:rPr>
              <a:t>(</a:t>
            </a:r>
            <a:r>
              <a:rPr lang="it-IT" sz="1800" b="1" i="0" dirty="0">
                <a:solidFill>
                  <a:srgbClr val="50B1E1"/>
                </a:solidFill>
                <a:effectLst/>
                <a:latin typeface="AmazonEmber"/>
              </a:rPr>
              <a:t>scalabilità</a:t>
            </a:r>
            <a:r>
              <a:rPr lang="it-IT" sz="1800" i="0" dirty="0">
                <a:solidFill>
                  <a:srgbClr val="333333"/>
                </a:solidFill>
                <a:effectLst/>
                <a:latin typeface="AmazonEmber"/>
              </a:rPr>
              <a:t> e </a:t>
            </a:r>
            <a:r>
              <a:rPr lang="it-IT" sz="1800" b="1" i="0" dirty="0">
                <a:solidFill>
                  <a:srgbClr val="50B1E1"/>
                </a:solidFill>
                <a:effectLst/>
                <a:latin typeface="AmazonEmber"/>
              </a:rPr>
              <a:t>distribuzione geografica</a:t>
            </a:r>
            <a:r>
              <a:rPr lang="it-IT" sz="1800" i="0" dirty="0">
                <a:solidFill>
                  <a:srgbClr val="262626"/>
                </a:solidFill>
                <a:effectLst/>
                <a:latin typeface="AmazonEmber"/>
              </a:rPr>
              <a:t> </a:t>
            </a:r>
            <a:r>
              <a:rPr lang="it-IT" sz="1800" i="0" dirty="0">
                <a:solidFill>
                  <a:srgbClr val="333333"/>
                </a:solidFill>
                <a:effectLst/>
                <a:latin typeface="AmazonEmber"/>
              </a:rPr>
              <a:t>facili da utilizzare);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333333"/>
                </a:solidFill>
                <a:latin typeface="AmazonEmber"/>
              </a:rPr>
              <a:t>Utilizzabile </a:t>
            </a:r>
            <a:r>
              <a:rPr lang="it-IT" sz="1800" b="1" dirty="0">
                <a:solidFill>
                  <a:srgbClr val="50B1E1"/>
                </a:solidFill>
                <a:latin typeface="AmazonEmber"/>
              </a:rPr>
              <a:t>gratuitamente</a:t>
            </a:r>
            <a:r>
              <a:rPr lang="it-IT" sz="1800" dirty="0">
                <a:solidFill>
                  <a:srgbClr val="333333"/>
                </a:solidFill>
                <a:latin typeface="AmazonEmber"/>
              </a:rPr>
              <a:t>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i="0" dirty="0">
                <a:solidFill>
                  <a:srgbClr val="262626"/>
                </a:solidFill>
                <a:effectLst/>
                <a:latin typeface="AmazonEmber"/>
              </a:rPr>
              <a:t>Supportato</a:t>
            </a:r>
            <a:r>
              <a:rPr lang="it-IT" sz="1800" i="0" dirty="0">
                <a:solidFill>
                  <a:srgbClr val="333333"/>
                </a:solidFill>
                <a:effectLst/>
                <a:latin typeface="AmazonEmber"/>
              </a:rPr>
              <a:t> da molti Cloud provider.</a:t>
            </a:r>
          </a:p>
        </p:txBody>
      </p:sp>
    </p:spTree>
    <p:extLst>
      <p:ext uri="{BB962C8B-B14F-4D97-AF65-F5344CB8AC3E}">
        <p14:creationId xmlns:p14="http://schemas.microsoft.com/office/powerpoint/2010/main" val="426856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servizi offerti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dai Cloud provider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4702C9-3125-4377-9BC4-5760A8A23A6A}"/>
              </a:ext>
            </a:extLst>
          </p:cNvPr>
          <p:cNvSpPr txBox="1"/>
          <p:nvPr/>
        </p:nvSpPr>
        <p:spPr>
          <a:xfrm>
            <a:off x="693768" y="1805607"/>
            <a:ext cx="5314710" cy="324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Amazon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offre diversi servizi che supportano i database NoSQL. I più importanti sono: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DynamoDB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: che supporta i modelli di dati di tipo documento e di tipo chiave-valore. Offre prestazioni di pochi millisecondi a qualsiasi scala;</a:t>
            </a:r>
            <a:endParaRPr lang="it-IT" sz="2000" dirty="0">
              <a:solidFill>
                <a:srgbClr val="262626"/>
              </a:solidFill>
              <a:latin typeface="Montserrat SemiBold" panose="00000700000000000000" pitchFamily="2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DocumentD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B: 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supporta i modelli di dati di tipo documento. Il punto chiave di DocumentDB è la compatibilità con MongoDB.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C4CCB011-2A8F-4A8D-B29B-3D60486FC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0403" y="1723068"/>
            <a:ext cx="1714150" cy="1934707"/>
          </a:xfrm>
          <a:prstGeom prst="rect">
            <a:avLst/>
          </a:prstGeom>
        </p:spPr>
      </p:pic>
      <p:pic>
        <p:nvPicPr>
          <p:cNvPr id="16" name="Immagine 15" descr="Immagine che contiene testo, serviziodatavola, stoviglie&#10;&#10;Descrizione generata automaticamente">
            <a:extLst>
              <a:ext uri="{FF2B5EF4-FFF2-40B4-BE49-F238E27FC236}">
                <a16:creationId xmlns:a16="http://schemas.microsoft.com/office/drawing/2014/main" id="{835C8B32-803C-47BA-8A55-5A99190A1F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53" y="4155877"/>
            <a:ext cx="2169952" cy="130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077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442_TF78455520.potx" id="{18B1944C-1E7D-43C4-975E-E50ACFFDB4A4}" vid="{83F0D432-2B92-4580-B168-71CC71A93FA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Analisi di progetto, da 24Slides</Template>
  <TotalTime>2703</TotalTime>
  <Words>2232</Words>
  <Application>Microsoft Office PowerPoint</Application>
  <PresentationFormat>Widescreen</PresentationFormat>
  <Paragraphs>259</Paragraphs>
  <Slides>40</Slides>
  <Notes>40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9" baseType="lpstr">
      <vt:lpstr>AmazonEmber</vt:lpstr>
      <vt:lpstr>Arial</vt:lpstr>
      <vt:lpstr>Calibri</vt:lpstr>
      <vt:lpstr>Cambria Math</vt:lpstr>
      <vt:lpstr>Century Gothic</vt:lpstr>
      <vt:lpstr>Montserrat</vt:lpstr>
      <vt:lpstr>Montserrat SemiBold</vt:lpstr>
      <vt:lpstr>Segoe UI Light</vt:lpstr>
      <vt:lpstr>Tema di Office</vt:lpstr>
      <vt:lpstr>Implementazione NoSQL in FLY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RESPIRO Agro Nolano</dc:title>
  <dc:creator>Mario De Riggi</dc:creator>
  <cp:lastModifiedBy>ANTONIO CIRILLO</cp:lastModifiedBy>
  <cp:revision>117</cp:revision>
  <dcterms:created xsi:type="dcterms:W3CDTF">2021-05-28T16:05:52Z</dcterms:created>
  <dcterms:modified xsi:type="dcterms:W3CDTF">2021-06-09T10:16:04Z</dcterms:modified>
</cp:coreProperties>
</file>